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9" r:id="rId2"/>
    <p:sldId id="270" r:id="rId3"/>
    <p:sldId id="284" r:id="rId4"/>
    <p:sldId id="292" r:id="rId5"/>
    <p:sldId id="289" r:id="rId6"/>
    <p:sldId id="291" r:id="rId7"/>
    <p:sldId id="293" r:id="rId8"/>
    <p:sldId id="290" r:id="rId9"/>
    <p:sldId id="283" r:id="rId10"/>
    <p:sldId id="287" r:id="rId11"/>
    <p:sldId id="266" r:id="rId12"/>
    <p:sldId id="280" r:id="rId13"/>
    <p:sldId id="273" r:id="rId14"/>
    <p:sldId id="277" r:id="rId15"/>
    <p:sldId id="288" r:id="rId1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ECFF"/>
    <a:srgbClr val="CCCC00"/>
    <a:srgbClr val="CC9900"/>
    <a:srgbClr val="CCCCFF"/>
    <a:srgbClr val="99FF33"/>
    <a:srgbClr val="99CCFF"/>
    <a:srgbClr val="CCFFCC"/>
    <a:srgbClr val="CCFF33"/>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8087CC-C5E0-4733-A0F3-03B9F4C7E01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CL"/>
        </a:p>
      </dgm:t>
    </dgm:pt>
    <dgm:pt modelId="{270414E7-444F-485A-A8F9-6F84221FE841}">
      <dgm:prSet custT="1"/>
      <dgm:spPr>
        <a:solidFill>
          <a:srgbClr val="CCCC00"/>
        </a:solidFill>
      </dgm:spPr>
      <dgm:t>
        <a:bodyPr/>
        <a:lstStyle/>
        <a:p>
          <a:pPr rtl="0"/>
          <a:r>
            <a:rPr lang="es-CL" sz="1200" dirty="0" smtClean="0">
              <a:solidFill>
                <a:schemeClr val="tx1"/>
              </a:solidFill>
            </a:rPr>
            <a:t>Inscripción Actividad de Titulación</a:t>
          </a:r>
          <a:endParaRPr lang="es-CL" sz="1200" dirty="0">
            <a:solidFill>
              <a:schemeClr val="tx1"/>
            </a:solidFill>
          </a:endParaRPr>
        </a:p>
      </dgm:t>
    </dgm:pt>
    <dgm:pt modelId="{FCA316ED-276B-42EA-A043-ED87F384F339}" type="parTrans" cxnId="{A3E1658F-92CD-4145-A871-D491DE0D2DA7}">
      <dgm:prSet/>
      <dgm:spPr/>
      <dgm:t>
        <a:bodyPr/>
        <a:lstStyle/>
        <a:p>
          <a:endParaRPr lang="es-CL"/>
        </a:p>
      </dgm:t>
    </dgm:pt>
    <dgm:pt modelId="{A08CE557-7CF9-4478-A4F7-62BEC28593F1}" type="sibTrans" cxnId="{A3E1658F-92CD-4145-A871-D491DE0D2DA7}">
      <dgm:prSet/>
      <dgm:spPr/>
      <dgm:t>
        <a:bodyPr/>
        <a:lstStyle/>
        <a:p>
          <a:endParaRPr lang="es-CL"/>
        </a:p>
      </dgm:t>
    </dgm:pt>
    <dgm:pt modelId="{43447025-6CBE-4DD2-8BDC-B5E1389EECA1}">
      <dgm:prSet custT="1"/>
      <dgm:spPr>
        <a:solidFill>
          <a:srgbClr val="CCFF99"/>
        </a:solidFill>
      </dgm:spPr>
      <dgm:t>
        <a:bodyPr/>
        <a:lstStyle/>
        <a:p>
          <a:pPr rtl="0"/>
          <a:r>
            <a:rPr lang="es-CL" sz="1200" dirty="0" smtClean="0">
              <a:solidFill>
                <a:schemeClr val="tx1"/>
              </a:solidFill>
            </a:rPr>
            <a:t>Elección Cálculo Nota Final</a:t>
          </a:r>
          <a:endParaRPr lang="es-CL" sz="1200" dirty="0">
            <a:solidFill>
              <a:schemeClr val="tx1"/>
            </a:solidFill>
          </a:endParaRPr>
        </a:p>
      </dgm:t>
    </dgm:pt>
    <dgm:pt modelId="{E7182029-56DA-4782-8155-A34A530EBBD6}" type="parTrans" cxnId="{9B13BE6A-4EE7-475F-980E-6AEEEB64A721}">
      <dgm:prSet/>
      <dgm:spPr/>
      <dgm:t>
        <a:bodyPr/>
        <a:lstStyle/>
        <a:p>
          <a:endParaRPr lang="es-CL"/>
        </a:p>
      </dgm:t>
    </dgm:pt>
    <dgm:pt modelId="{AEDE275A-9A0A-489C-B222-A507D74C49D0}" type="sibTrans" cxnId="{9B13BE6A-4EE7-475F-980E-6AEEEB64A721}">
      <dgm:prSet/>
      <dgm:spPr/>
      <dgm:t>
        <a:bodyPr/>
        <a:lstStyle/>
        <a:p>
          <a:endParaRPr lang="es-CL"/>
        </a:p>
      </dgm:t>
    </dgm:pt>
    <dgm:pt modelId="{6DBE5BE6-AC02-42D0-8755-8D61349AE029}">
      <dgm:prSet custT="1"/>
      <dgm:spPr>
        <a:solidFill>
          <a:srgbClr val="99FF33"/>
        </a:solidFill>
      </dgm:spPr>
      <dgm:t>
        <a:bodyPr/>
        <a:lstStyle/>
        <a:p>
          <a:pPr rtl="0"/>
          <a:r>
            <a:rPr lang="es-CL" sz="1200" dirty="0" smtClean="0">
              <a:solidFill>
                <a:schemeClr val="tx1"/>
              </a:solidFill>
            </a:rPr>
            <a:t>Defensa</a:t>
          </a:r>
        </a:p>
        <a:p>
          <a:pPr rtl="0"/>
          <a:r>
            <a:rPr lang="es-CL" sz="1200" dirty="0" smtClean="0">
              <a:solidFill>
                <a:schemeClr val="tx1"/>
              </a:solidFill>
            </a:rPr>
            <a:t>Taller</a:t>
          </a:r>
        </a:p>
        <a:p>
          <a:pPr rtl="0"/>
          <a:r>
            <a:rPr lang="es-CL" sz="1200" dirty="0" smtClean="0">
              <a:solidFill>
                <a:schemeClr val="tx1"/>
              </a:solidFill>
            </a:rPr>
            <a:t>Tesis</a:t>
          </a:r>
        </a:p>
        <a:p>
          <a:pPr rtl="0"/>
          <a:endParaRPr lang="es-CL" sz="1200" dirty="0" smtClean="0">
            <a:solidFill>
              <a:schemeClr val="tx1"/>
            </a:solidFill>
          </a:endParaRPr>
        </a:p>
        <a:p>
          <a:pPr rtl="0"/>
          <a:endParaRPr lang="es-CL" sz="1200" dirty="0" smtClean="0">
            <a:solidFill>
              <a:schemeClr val="tx1"/>
            </a:solidFill>
          </a:endParaRPr>
        </a:p>
        <a:p>
          <a:pPr rtl="0"/>
          <a:r>
            <a:rPr lang="es-CL" sz="1200" dirty="0" smtClean="0">
              <a:solidFill>
                <a:schemeClr val="tx1"/>
              </a:solidFill>
            </a:rPr>
            <a:t>Examen</a:t>
          </a:r>
          <a:endParaRPr lang="es-CL" sz="1200" dirty="0">
            <a:solidFill>
              <a:schemeClr val="tx1"/>
            </a:solidFill>
          </a:endParaRPr>
        </a:p>
      </dgm:t>
    </dgm:pt>
    <dgm:pt modelId="{E3823781-3773-46A7-96F3-53DFDB7F019B}" type="parTrans" cxnId="{2C81668C-6FA7-47B1-B906-9C9D58D7B292}">
      <dgm:prSet/>
      <dgm:spPr/>
      <dgm:t>
        <a:bodyPr/>
        <a:lstStyle/>
        <a:p>
          <a:endParaRPr lang="es-CL"/>
        </a:p>
      </dgm:t>
    </dgm:pt>
    <dgm:pt modelId="{7B5F119C-4093-44E5-AF20-46BFA2F33066}" type="sibTrans" cxnId="{2C81668C-6FA7-47B1-B906-9C9D58D7B292}">
      <dgm:prSet/>
      <dgm:spPr/>
      <dgm:t>
        <a:bodyPr/>
        <a:lstStyle/>
        <a:p>
          <a:endParaRPr lang="es-CL"/>
        </a:p>
      </dgm:t>
    </dgm:pt>
    <dgm:pt modelId="{320B3254-C4CC-49E5-B88D-1FA5CE7988B9}">
      <dgm:prSet custT="1"/>
      <dgm:spPr>
        <a:solidFill>
          <a:srgbClr val="CCFF99"/>
        </a:solidFill>
      </dgm:spPr>
      <dgm:t>
        <a:bodyPr/>
        <a:lstStyle/>
        <a:p>
          <a:pPr rtl="0"/>
          <a:r>
            <a:rPr lang="es-CL" sz="1200" dirty="0" smtClean="0">
              <a:solidFill>
                <a:schemeClr val="tx1"/>
              </a:solidFill>
            </a:rPr>
            <a:t>Entrega empaste</a:t>
          </a:r>
        </a:p>
        <a:p>
          <a:pPr rtl="0"/>
          <a:endParaRPr lang="es-CL" sz="1200" dirty="0" smtClean="0">
            <a:solidFill>
              <a:schemeClr val="tx1"/>
            </a:solidFill>
          </a:endParaRPr>
        </a:p>
        <a:p>
          <a:pPr rtl="0"/>
          <a:endParaRPr lang="es-CL" sz="1200" dirty="0" smtClean="0">
            <a:solidFill>
              <a:schemeClr val="tx1"/>
            </a:solidFill>
          </a:endParaRPr>
        </a:p>
        <a:p>
          <a:pPr rtl="0"/>
          <a:endParaRPr lang="es-CL" sz="1200" dirty="0" smtClean="0">
            <a:solidFill>
              <a:schemeClr val="tx1"/>
            </a:solidFill>
          </a:endParaRPr>
        </a:p>
        <a:p>
          <a:pPr rtl="0"/>
          <a:endParaRPr lang="es-CL" sz="1200" dirty="0">
            <a:solidFill>
              <a:schemeClr val="tx1"/>
            </a:solidFill>
          </a:endParaRPr>
        </a:p>
      </dgm:t>
    </dgm:pt>
    <dgm:pt modelId="{81849A6B-D0F5-473F-91E8-A130A7E2B330}" type="parTrans" cxnId="{879843C6-AE90-41DE-A416-BE883DAF6D66}">
      <dgm:prSet/>
      <dgm:spPr/>
      <dgm:t>
        <a:bodyPr/>
        <a:lstStyle/>
        <a:p>
          <a:endParaRPr lang="es-CL"/>
        </a:p>
      </dgm:t>
    </dgm:pt>
    <dgm:pt modelId="{8AC86602-7BB2-4518-AA0B-99006687BBC8}" type="sibTrans" cxnId="{879843C6-AE90-41DE-A416-BE883DAF6D66}">
      <dgm:prSet/>
      <dgm:spPr/>
      <dgm:t>
        <a:bodyPr/>
        <a:lstStyle/>
        <a:p>
          <a:endParaRPr lang="es-CL"/>
        </a:p>
      </dgm:t>
    </dgm:pt>
    <dgm:pt modelId="{C1CFAE87-34BF-46BB-A032-D9F0055ECBA5}">
      <dgm:prSet custT="1"/>
      <dgm:spPr>
        <a:solidFill>
          <a:srgbClr val="CCFF99"/>
        </a:solidFill>
      </dgm:spPr>
      <dgm:t>
        <a:bodyPr/>
        <a:lstStyle/>
        <a:p>
          <a:pPr rtl="0"/>
          <a:r>
            <a:rPr lang="es-CL" sz="1200" b="0" dirty="0" smtClean="0">
              <a:solidFill>
                <a:schemeClr val="tx1"/>
              </a:solidFill>
            </a:rPr>
            <a:t>Pago</a:t>
          </a:r>
        </a:p>
        <a:p>
          <a:pPr rtl="0"/>
          <a:endParaRPr lang="es-CL" sz="1200" b="0" dirty="0" smtClean="0">
            <a:solidFill>
              <a:schemeClr val="tx1"/>
            </a:solidFill>
          </a:endParaRPr>
        </a:p>
        <a:p>
          <a:pPr rtl="0"/>
          <a:r>
            <a:rPr lang="es-CL" sz="1200" b="0" dirty="0" smtClean="0">
              <a:solidFill>
                <a:schemeClr val="tx1"/>
              </a:solidFill>
            </a:rPr>
            <a:t>  Entrega de documentos en CVL</a:t>
          </a:r>
          <a:endParaRPr lang="es-CL" sz="1200" b="0" dirty="0">
            <a:solidFill>
              <a:schemeClr val="tx1"/>
            </a:solidFill>
          </a:endParaRPr>
        </a:p>
      </dgm:t>
    </dgm:pt>
    <dgm:pt modelId="{BCAC5301-B250-4940-84F1-C41828FDF76A}" type="parTrans" cxnId="{BDEC9EAE-A82F-458D-BEF9-AEBB5AC43564}">
      <dgm:prSet/>
      <dgm:spPr/>
      <dgm:t>
        <a:bodyPr/>
        <a:lstStyle/>
        <a:p>
          <a:endParaRPr lang="es-CL"/>
        </a:p>
      </dgm:t>
    </dgm:pt>
    <dgm:pt modelId="{0106ECAA-B59F-43D2-806C-26097B36DB46}" type="sibTrans" cxnId="{BDEC9EAE-A82F-458D-BEF9-AEBB5AC43564}">
      <dgm:prSet/>
      <dgm:spPr/>
      <dgm:t>
        <a:bodyPr/>
        <a:lstStyle/>
        <a:p>
          <a:endParaRPr lang="es-CL"/>
        </a:p>
      </dgm:t>
    </dgm:pt>
    <dgm:pt modelId="{4F029F2E-30A7-4029-B1D0-AFBB42606DAB}">
      <dgm:prSet custT="1"/>
      <dgm:spPr>
        <a:solidFill>
          <a:srgbClr val="CCFF99"/>
        </a:solidFill>
      </dgm:spPr>
      <dgm:t>
        <a:bodyPr/>
        <a:lstStyle/>
        <a:p>
          <a:pPr rtl="0"/>
          <a:r>
            <a:rPr lang="es-CL" sz="1050" dirty="0" smtClean="0">
              <a:solidFill>
                <a:schemeClr val="tx1"/>
              </a:solidFill>
            </a:rPr>
            <a:t>Ceremonia</a:t>
          </a:r>
          <a:endParaRPr lang="es-CL" sz="1050" dirty="0">
            <a:solidFill>
              <a:schemeClr val="tx1"/>
            </a:solidFill>
          </a:endParaRPr>
        </a:p>
      </dgm:t>
    </dgm:pt>
    <dgm:pt modelId="{1106EF81-B996-4ED3-8E0E-B390756C8977}" type="parTrans" cxnId="{5B3F2D9C-0CA0-44C7-820B-1426577F74C6}">
      <dgm:prSet/>
      <dgm:spPr/>
      <dgm:t>
        <a:bodyPr/>
        <a:lstStyle/>
        <a:p>
          <a:endParaRPr lang="es-CL"/>
        </a:p>
      </dgm:t>
    </dgm:pt>
    <dgm:pt modelId="{D33DC1FE-5134-4EC5-8508-94E82A0E6748}" type="sibTrans" cxnId="{5B3F2D9C-0CA0-44C7-820B-1426577F74C6}">
      <dgm:prSet/>
      <dgm:spPr/>
      <dgm:t>
        <a:bodyPr/>
        <a:lstStyle/>
        <a:p>
          <a:endParaRPr lang="es-CL"/>
        </a:p>
      </dgm:t>
    </dgm:pt>
    <dgm:pt modelId="{82C5E306-DE42-4C6E-933B-328351A2B622}">
      <dgm:prSet custT="1"/>
      <dgm:spPr>
        <a:solidFill>
          <a:srgbClr val="00B0F0"/>
        </a:solidFill>
      </dgm:spPr>
      <dgm:t>
        <a:bodyPr/>
        <a:lstStyle/>
        <a:p>
          <a:pPr rtl="0"/>
          <a:r>
            <a:rPr lang="es-CL" sz="1200" dirty="0" smtClean="0">
              <a:solidFill>
                <a:schemeClr val="tx1"/>
              </a:solidFill>
            </a:rPr>
            <a:t>Egreso</a:t>
          </a:r>
          <a:endParaRPr lang="es-CL" sz="1200" dirty="0">
            <a:solidFill>
              <a:schemeClr val="tx1"/>
            </a:solidFill>
          </a:endParaRPr>
        </a:p>
      </dgm:t>
    </dgm:pt>
    <dgm:pt modelId="{0F190731-9F7E-4FF5-85F4-C6EB7047A9EF}" type="parTrans" cxnId="{1FB6BE0D-835A-431C-B132-4F2E171E91DE}">
      <dgm:prSet/>
      <dgm:spPr/>
      <dgm:t>
        <a:bodyPr/>
        <a:lstStyle/>
        <a:p>
          <a:endParaRPr lang="es-CL"/>
        </a:p>
      </dgm:t>
    </dgm:pt>
    <dgm:pt modelId="{FB75E930-6D53-40DD-9E0E-90F5A45C4887}" type="sibTrans" cxnId="{1FB6BE0D-835A-431C-B132-4F2E171E91DE}">
      <dgm:prSet/>
      <dgm:spPr/>
      <dgm:t>
        <a:bodyPr/>
        <a:lstStyle/>
        <a:p>
          <a:endParaRPr lang="es-CL"/>
        </a:p>
      </dgm:t>
    </dgm:pt>
    <dgm:pt modelId="{738CD29C-639C-4FD0-A3B5-7019F2D335AD}">
      <dgm:prSet custT="1"/>
      <dgm:spPr>
        <a:solidFill>
          <a:srgbClr val="00B0F0"/>
        </a:solidFill>
      </dgm:spPr>
      <dgm:t>
        <a:bodyPr/>
        <a:lstStyle/>
        <a:p>
          <a:pPr rtl="0"/>
          <a:r>
            <a:rPr lang="es-CL" sz="1200" dirty="0" smtClean="0">
              <a:solidFill>
                <a:schemeClr val="tx1"/>
              </a:solidFill>
            </a:rPr>
            <a:t>Emisión Título y Grado</a:t>
          </a:r>
          <a:endParaRPr lang="es-CL" sz="1200" dirty="0">
            <a:solidFill>
              <a:schemeClr val="tx1"/>
            </a:solidFill>
          </a:endParaRPr>
        </a:p>
      </dgm:t>
    </dgm:pt>
    <dgm:pt modelId="{5DA42FCB-BEFB-4EA8-82D1-6CA97017BBD5}" type="parTrans" cxnId="{40A949C3-25F7-41F5-A386-98334EFBA401}">
      <dgm:prSet/>
      <dgm:spPr/>
      <dgm:t>
        <a:bodyPr/>
        <a:lstStyle/>
        <a:p>
          <a:endParaRPr lang="es-CL"/>
        </a:p>
      </dgm:t>
    </dgm:pt>
    <dgm:pt modelId="{EEEC2CC0-2AD8-4DA6-A83E-1F2F3FB29DA8}" type="sibTrans" cxnId="{40A949C3-25F7-41F5-A386-98334EFBA401}">
      <dgm:prSet/>
      <dgm:spPr/>
      <dgm:t>
        <a:bodyPr/>
        <a:lstStyle/>
        <a:p>
          <a:endParaRPr lang="es-CL"/>
        </a:p>
      </dgm:t>
    </dgm:pt>
    <dgm:pt modelId="{D22EDE00-9CC7-4DEC-B7FD-7C3A2C4B629E}">
      <dgm:prSet custT="1"/>
      <dgm:spPr>
        <a:solidFill>
          <a:srgbClr val="CCCCFF"/>
        </a:solidFill>
      </dgm:spPr>
      <dgm:t>
        <a:bodyPr/>
        <a:lstStyle/>
        <a:p>
          <a:pPr rtl="0"/>
          <a:r>
            <a:rPr lang="es-CL" sz="1200" dirty="0" smtClean="0">
              <a:solidFill>
                <a:schemeClr val="tx1"/>
              </a:solidFill>
            </a:rPr>
            <a:t>Revisión De Formato Memoria Tesis</a:t>
          </a:r>
        </a:p>
        <a:p>
          <a:pPr rtl="0"/>
          <a:endParaRPr lang="es-CL" sz="1200" dirty="0" smtClean="0">
            <a:solidFill>
              <a:schemeClr val="tx1"/>
            </a:solidFill>
          </a:endParaRPr>
        </a:p>
        <a:p>
          <a:pPr rtl="0"/>
          <a:endParaRPr lang="es-CL" sz="1200" dirty="0">
            <a:solidFill>
              <a:schemeClr val="tx1"/>
            </a:solidFill>
          </a:endParaRPr>
        </a:p>
      </dgm:t>
    </dgm:pt>
    <dgm:pt modelId="{A0221607-6527-4333-9386-83E10E7F50B2}" type="parTrans" cxnId="{2149EBE2-C8CD-4C1B-BFB2-9D11FC239120}">
      <dgm:prSet/>
      <dgm:spPr/>
      <dgm:t>
        <a:bodyPr/>
        <a:lstStyle/>
        <a:p>
          <a:endParaRPr lang="es-CL"/>
        </a:p>
      </dgm:t>
    </dgm:pt>
    <dgm:pt modelId="{397C0740-6C82-418C-BF99-3924F3370296}" type="sibTrans" cxnId="{2149EBE2-C8CD-4C1B-BFB2-9D11FC239120}">
      <dgm:prSet/>
      <dgm:spPr/>
      <dgm:t>
        <a:bodyPr/>
        <a:lstStyle/>
        <a:p>
          <a:endParaRPr lang="es-CL"/>
        </a:p>
      </dgm:t>
    </dgm:pt>
    <dgm:pt modelId="{776FC9DB-634F-40D9-9BA0-E524BA55C41E}" type="pres">
      <dgm:prSet presAssocID="{878087CC-C5E0-4733-A0F3-03B9F4C7E019}" presName="CompostProcess" presStyleCnt="0">
        <dgm:presLayoutVars>
          <dgm:dir/>
          <dgm:resizeHandles val="exact"/>
        </dgm:presLayoutVars>
      </dgm:prSet>
      <dgm:spPr/>
      <dgm:t>
        <a:bodyPr/>
        <a:lstStyle/>
        <a:p>
          <a:endParaRPr lang="es-CL"/>
        </a:p>
      </dgm:t>
    </dgm:pt>
    <dgm:pt modelId="{E67D17CD-A707-4616-8A0B-0ADB071641E7}" type="pres">
      <dgm:prSet presAssocID="{878087CC-C5E0-4733-A0F3-03B9F4C7E019}" presName="arrow" presStyleLbl="bgShp" presStyleIdx="0" presStyleCnt="1" custScaleX="115718"/>
      <dgm:spPr>
        <a:solidFill>
          <a:schemeClr val="bg2">
            <a:lumMod val="90000"/>
          </a:schemeClr>
        </a:solidFill>
      </dgm:spPr>
      <dgm:t>
        <a:bodyPr/>
        <a:lstStyle/>
        <a:p>
          <a:endParaRPr lang="es-CL"/>
        </a:p>
      </dgm:t>
    </dgm:pt>
    <dgm:pt modelId="{C10E23C5-2559-450A-8719-7E9137D0C775}" type="pres">
      <dgm:prSet presAssocID="{878087CC-C5E0-4733-A0F3-03B9F4C7E019}" presName="linearProcess" presStyleCnt="0"/>
      <dgm:spPr/>
    </dgm:pt>
    <dgm:pt modelId="{60D1CACF-485A-4738-BB38-9A3E636F2984}" type="pres">
      <dgm:prSet presAssocID="{270414E7-444F-485A-A8F9-6F84221FE841}" presName="textNode" presStyleLbl="node1" presStyleIdx="0" presStyleCnt="9" custScaleX="101280" custLinFactNeighborX="-3576" custLinFactNeighborY="1938">
        <dgm:presLayoutVars>
          <dgm:bulletEnabled val="1"/>
        </dgm:presLayoutVars>
      </dgm:prSet>
      <dgm:spPr/>
      <dgm:t>
        <a:bodyPr/>
        <a:lstStyle/>
        <a:p>
          <a:endParaRPr lang="es-CL"/>
        </a:p>
      </dgm:t>
    </dgm:pt>
    <dgm:pt modelId="{CBDB93FE-BCE9-4452-BF32-9D3836CE39D0}" type="pres">
      <dgm:prSet presAssocID="{A08CE557-7CF9-4478-A4F7-62BEC28593F1}" presName="sibTrans" presStyleCnt="0"/>
      <dgm:spPr/>
    </dgm:pt>
    <dgm:pt modelId="{2CC36042-2BCA-4524-9183-524A1F2C7E31}" type="pres">
      <dgm:prSet presAssocID="{43447025-6CBE-4DD2-8BDC-B5E1389EECA1}" presName="textNode" presStyleLbl="node1" presStyleIdx="1" presStyleCnt="9" custScaleX="95770" custLinFactX="-2087" custLinFactNeighborX="-100000" custLinFactNeighborY="1938">
        <dgm:presLayoutVars>
          <dgm:bulletEnabled val="1"/>
        </dgm:presLayoutVars>
      </dgm:prSet>
      <dgm:spPr/>
      <dgm:t>
        <a:bodyPr/>
        <a:lstStyle/>
        <a:p>
          <a:endParaRPr lang="es-CL"/>
        </a:p>
      </dgm:t>
    </dgm:pt>
    <dgm:pt modelId="{AB294D4A-5AE4-4B03-A8C8-3001F06D4F2E}" type="pres">
      <dgm:prSet presAssocID="{AEDE275A-9A0A-489C-B222-A507D74C49D0}" presName="sibTrans" presStyleCnt="0"/>
      <dgm:spPr/>
    </dgm:pt>
    <dgm:pt modelId="{4A1475E4-606D-459C-9249-5E5CFE0050C9}" type="pres">
      <dgm:prSet presAssocID="{6DBE5BE6-AC02-42D0-8755-8D61349AE029}" presName="textNode" presStyleLbl="node1" presStyleIdx="2" presStyleCnt="9" custLinFactX="-16014" custLinFactNeighborX="-100000" custLinFactNeighborY="1938">
        <dgm:presLayoutVars>
          <dgm:bulletEnabled val="1"/>
        </dgm:presLayoutVars>
      </dgm:prSet>
      <dgm:spPr/>
      <dgm:t>
        <a:bodyPr/>
        <a:lstStyle/>
        <a:p>
          <a:endParaRPr lang="es-CL"/>
        </a:p>
      </dgm:t>
    </dgm:pt>
    <dgm:pt modelId="{B776A010-FD17-48A5-9359-8DE69B7C2FF4}" type="pres">
      <dgm:prSet presAssocID="{7B5F119C-4093-44E5-AF20-46BFA2F33066}" presName="sibTrans" presStyleCnt="0"/>
      <dgm:spPr/>
    </dgm:pt>
    <dgm:pt modelId="{4C166F6D-4B57-47FF-92F7-054684667251}" type="pres">
      <dgm:prSet presAssocID="{320B3254-C4CC-49E5-B88D-1FA5CE7988B9}" presName="textNode" presStyleLbl="node1" presStyleIdx="3" presStyleCnt="9" custScaleX="108336" custLinFactX="44657" custLinFactNeighborX="100000" custLinFactNeighborY="1938">
        <dgm:presLayoutVars>
          <dgm:bulletEnabled val="1"/>
        </dgm:presLayoutVars>
      </dgm:prSet>
      <dgm:spPr/>
      <dgm:t>
        <a:bodyPr/>
        <a:lstStyle/>
        <a:p>
          <a:endParaRPr lang="es-CL"/>
        </a:p>
      </dgm:t>
    </dgm:pt>
    <dgm:pt modelId="{7B583309-637A-427D-87A1-49C2A3B1F4B3}" type="pres">
      <dgm:prSet presAssocID="{8AC86602-7BB2-4518-AA0B-99006687BBC8}" presName="sibTrans" presStyleCnt="0"/>
      <dgm:spPr/>
    </dgm:pt>
    <dgm:pt modelId="{A05C8EAF-6F99-4BFE-AE48-6445B0790E30}" type="pres">
      <dgm:prSet presAssocID="{C1CFAE87-34BF-46BB-A032-D9F0055ECBA5}" presName="textNode" presStyleLbl="node1" presStyleIdx="4" presStyleCnt="9" custLinFactX="120210" custLinFactNeighborX="200000" custLinFactNeighborY="1938">
        <dgm:presLayoutVars>
          <dgm:bulletEnabled val="1"/>
        </dgm:presLayoutVars>
      </dgm:prSet>
      <dgm:spPr/>
      <dgm:t>
        <a:bodyPr/>
        <a:lstStyle/>
        <a:p>
          <a:endParaRPr lang="es-CL"/>
        </a:p>
      </dgm:t>
    </dgm:pt>
    <dgm:pt modelId="{0069F34B-87C9-42DE-8923-F92786DF1D83}" type="pres">
      <dgm:prSet presAssocID="{0106ECAA-B59F-43D2-806C-26097B36DB46}" presName="sibTrans" presStyleCnt="0"/>
      <dgm:spPr/>
    </dgm:pt>
    <dgm:pt modelId="{39441FAF-5A10-4759-905B-9AFA310D4A5D}" type="pres">
      <dgm:prSet presAssocID="{4F029F2E-30A7-4029-B1D0-AFBB42606DAB}" presName="textNode" presStyleLbl="node1" presStyleIdx="5" presStyleCnt="9" custScaleX="91448" custLinFactX="200000" custLinFactNeighborX="272455" custLinFactNeighborY="1938">
        <dgm:presLayoutVars>
          <dgm:bulletEnabled val="1"/>
        </dgm:presLayoutVars>
      </dgm:prSet>
      <dgm:spPr/>
      <dgm:t>
        <a:bodyPr/>
        <a:lstStyle/>
        <a:p>
          <a:endParaRPr lang="es-CL"/>
        </a:p>
      </dgm:t>
    </dgm:pt>
    <dgm:pt modelId="{19466FD3-5707-48B5-8E79-BB53C82D27AB}" type="pres">
      <dgm:prSet presAssocID="{D33DC1FE-5134-4EC5-8508-94E82A0E6748}" presName="sibTrans" presStyleCnt="0"/>
      <dgm:spPr/>
    </dgm:pt>
    <dgm:pt modelId="{3B22EDB9-F1DA-4F11-8DA5-1735585CDE77}" type="pres">
      <dgm:prSet presAssocID="{82C5E306-DE42-4C6E-933B-328351A2B622}" presName="textNode" presStyleLbl="node1" presStyleIdx="6" presStyleCnt="9" custLinFactX="-137400" custLinFactNeighborX="-200000" custLinFactNeighborY="1938">
        <dgm:presLayoutVars>
          <dgm:bulletEnabled val="1"/>
        </dgm:presLayoutVars>
      </dgm:prSet>
      <dgm:spPr/>
      <dgm:t>
        <a:bodyPr/>
        <a:lstStyle/>
        <a:p>
          <a:endParaRPr lang="es-CL"/>
        </a:p>
      </dgm:t>
    </dgm:pt>
    <dgm:pt modelId="{E4440EE9-128B-4D27-99B4-6DF42711E643}" type="pres">
      <dgm:prSet presAssocID="{FB75E930-6D53-40DD-9E0E-90F5A45C4887}" presName="sibTrans" presStyleCnt="0"/>
      <dgm:spPr/>
    </dgm:pt>
    <dgm:pt modelId="{094B3437-4346-46F6-A805-12C89B6D7629}" type="pres">
      <dgm:prSet presAssocID="{738CD29C-639C-4FD0-A3B5-7019F2D335AD}" presName="textNode" presStyleLbl="node1" presStyleIdx="7" presStyleCnt="9" custLinFactX="-67357" custLinFactNeighborX="-100000" custLinFactNeighborY="1938">
        <dgm:presLayoutVars>
          <dgm:bulletEnabled val="1"/>
        </dgm:presLayoutVars>
      </dgm:prSet>
      <dgm:spPr/>
      <dgm:t>
        <a:bodyPr/>
        <a:lstStyle/>
        <a:p>
          <a:endParaRPr lang="es-CL"/>
        </a:p>
      </dgm:t>
    </dgm:pt>
    <dgm:pt modelId="{36CCFB58-F8FE-4D3B-9FA4-223DA8A14D4D}" type="pres">
      <dgm:prSet presAssocID="{EEEC2CC0-2AD8-4DA6-A83E-1F2F3FB29DA8}" presName="sibTrans" presStyleCnt="0"/>
      <dgm:spPr/>
    </dgm:pt>
    <dgm:pt modelId="{ABBE8EDB-B339-4393-BDAC-93450FD4FA66}" type="pres">
      <dgm:prSet presAssocID="{D22EDE00-9CC7-4DEC-B7FD-7C3A2C4B629E}" presName="textNode" presStyleLbl="node1" presStyleIdx="8" presStyleCnt="9" custScaleX="104232" custLinFactX="-533736" custLinFactNeighborX="-600000" custLinFactNeighborY="1938">
        <dgm:presLayoutVars>
          <dgm:bulletEnabled val="1"/>
        </dgm:presLayoutVars>
      </dgm:prSet>
      <dgm:spPr/>
      <dgm:t>
        <a:bodyPr/>
        <a:lstStyle/>
        <a:p>
          <a:endParaRPr lang="es-CL"/>
        </a:p>
      </dgm:t>
    </dgm:pt>
  </dgm:ptLst>
  <dgm:cxnLst>
    <dgm:cxn modelId="{3257E881-4EA9-4F42-B6A0-D5240DC562C9}" type="presOf" srcId="{320B3254-C4CC-49E5-B88D-1FA5CE7988B9}" destId="{4C166F6D-4B57-47FF-92F7-054684667251}" srcOrd="0" destOrd="0" presId="urn:microsoft.com/office/officeart/2005/8/layout/hProcess9"/>
    <dgm:cxn modelId="{5319453F-D3A9-4A94-890A-6164AFE6D0D5}" type="presOf" srcId="{82C5E306-DE42-4C6E-933B-328351A2B622}" destId="{3B22EDB9-F1DA-4F11-8DA5-1735585CDE77}" srcOrd="0" destOrd="0" presId="urn:microsoft.com/office/officeart/2005/8/layout/hProcess9"/>
    <dgm:cxn modelId="{F551A7D5-C034-4996-AE4D-7337FC1C917B}" type="presOf" srcId="{C1CFAE87-34BF-46BB-A032-D9F0055ECBA5}" destId="{A05C8EAF-6F99-4BFE-AE48-6445B0790E30}" srcOrd="0" destOrd="0" presId="urn:microsoft.com/office/officeart/2005/8/layout/hProcess9"/>
    <dgm:cxn modelId="{7D2C9CC6-91EA-4D7A-9594-BFE1FC0A6574}" type="presOf" srcId="{878087CC-C5E0-4733-A0F3-03B9F4C7E019}" destId="{776FC9DB-634F-40D9-9BA0-E524BA55C41E}" srcOrd="0" destOrd="0" presId="urn:microsoft.com/office/officeart/2005/8/layout/hProcess9"/>
    <dgm:cxn modelId="{A3E1658F-92CD-4145-A871-D491DE0D2DA7}" srcId="{878087CC-C5E0-4733-A0F3-03B9F4C7E019}" destId="{270414E7-444F-485A-A8F9-6F84221FE841}" srcOrd="0" destOrd="0" parTransId="{FCA316ED-276B-42EA-A043-ED87F384F339}" sibTransId="{A08CE557-7CF9-4478-A4F7-62BEC28593F1}"/>
    <dgm:cxn modelId="{F0CA3297-BC1C-4044-904E-0821AC597E20}" type="presOf" srcId="{43447025-6CBE-4DD2-8BDC-B5E1389EECA1}" destId="{2CC36042-2BCA-4524-9183-524A1F2C7E31}" srcOrd="0" destOrd="0" presId="urn:microsoft.com/office/officeart/2005/8/layout/hProcess9"/>
    <dgm:cxn modelId="{2C81668C-6FA7-47B1-B906-9C9D58D7B292}" srcId="{878087CC-C5E0-4733-A0F3-03B9F4C7E019}" destId="{6DBE5BE6-AC02-42D0-8755-8D61349AE029}" srcOrd="2" destOrd="0" parTransId="{E3823781-3773-46A7-96F3-53DFDB7F019B}" sibTransId="{7B5F119C-4093-44E5-AF20-46BFA2F33066}"/>
    <dgm:cxn modelId="{C52732CB-4BA2-4C54-A6FB-24542C9591EE}" type="presOf" srcId="{270414E7-444F-485A-A8F9-6F84221FE841}" destId="{60D1CACF-485A-4738-BB38-9A3E636F2984}" srcOrd="0" destOrd="0" presId="urn:microsoft.com/office/officeart/2005/8/layout/hProcess9"/>
    <dgm:cxn modelId="{6BB31A28-229D-4D07-96EE-AC66B5869C05}" type="presOf" srcId="{6DBE5BE6-AC02-42D0-8755-8D61349AE029}" destId="{4A1475E4-606D-459C-9249-5E5CFE0050C9}" srcOrd="0" destOrd="0" presId="urn:microsoft.com/office/officeart/2005/8/layout/hProcess9"/>
    <dgm:cxn modelId="{5B3F2D9C-0CA0-44C7-820B-1426577F74C6}" srcId="{878087CC-C5E0-4733-A0F3-03B9F4C7E019}" destId="{4F029F2E-30A7-4029-B1D0-AFBB42606DAB}" srcOrd="5" destOrd="0" parTransId="{1106EF81-B996-4ED3-8E0E-B390756C8977}" sibTransId="{D33DC1FE-5134-4EC5-8508-94E82A0E6748}"/>
    <dgm:cxn modelId="{B84D32FC-593E-4035-AD4D-2221F688A463}" type="presOf" srcId="{D22EDE00-9CC7-4DEC-B7FD-7C3A2C4B629E}" destId="{ABBE8EDB-B339-4393-BDAC-93450FD4FA66}" srcOrd="0" destOrd="0" presId="urn:microsoft.com/office/officeart/2005/8/layout/hProcess9"/>
    <dgm:cxn modelId="{BDEC9EAE-A82F-458D-BEF9-AEBB5AC43564}" srcId="{878087CC-C5E0-4733-A0F3-03B9F4C7E019}" destId="{C1CFAE87-34BF-46BB-A032-D9F0055ECBA5}" srcOrd="4" destOrd="0" parTransId="{BCAC5301-B250-4940-84F1-C41828FDF76A}" sibTransId="{0106ECAA-B59F-43D2-806C-26097B36DB46}"/>
    <dgm:cxn modelId="{879843C6-AE90-41DE-A416-BE883DAF6D66}" srcId="{878087CC-C5E0-4733-A0F3-03B9F4C7E019}" destId="{320B3254-C4CC-49E5-B88D-1FA5CE7988B9}" srcOrd="3" destOrd="0" parTransId="{81849A6B-D0F5-473F-91E8-A130A7E2B330}" sibTransId="{8AC86602-7BB2-4518-AA0B-99006687BBC8}"/>
    <dgm:cxn modelId="{1F0DA7FC-6E24-4581-A054-8D0EE6A4999B}" type="presOf" srcId="{738CD29C-639C-4FD0-A3B5-7019F2D335AD}" destId="{094B3437-4346-46F6-A805-12C89B6D7629}" srcOrd="0" destOrd="0" presId="urn:microsoft.com/office/officeart/2005/8/layout/hProcess9"/>
    <dgm:cxn modelId="{9B13BE6A-4EE7-475F-980E-6AEEEB64A721}" srcId="{878087CC-C5E0-4733-A0F3-03B9F4C7E019}" destId="{43447025-6CBE-4DD2-8BDC-B5E1389EECA1}" srcOrd="1" destOrd="0" parTransId="{E7182029-56DA-4782-8155-A34A530EBBD6}" sibTransId="{AEDE275A-9A0A-489C-B222-A507D74C49D0}"/>
    <dgm:cxn modelId="{1FB6BE0D-835A-431C-B132-4F2E171E91DE}" srcId="{878087CC-C5E0-4733-A0F3-03B9F4C7E019}" destId="{82C5E306-DE42-4C6E-933B-328351A2B622}" srcOrd="6" destOrd="0" parTransId="{0F190731-9F7E-4FF5-85F4-C6EB7047A9EF}" sibTransId="{FB75E930-6D53-40DD-9E0E-90F5A45C4887}"/>
    <dgm:cxn modelId="{633DFEB8-CF03-49A3-A39C-BACF969A88AE}" type="presOf" srcId="{4F029F2E-30A7-4029-B1D0-AFBB42606DAB}" destId="{39441FAF-5A10-4759-905B-9AFA310D4A5D}" srcOrd="0" destOrd="0" presId="urn:microsoft.com/office/officeart/2005/8/layout/hProcess9"/>
    <dgm:cxn modelId="{40A949C3-25F7-41F5-A386-98334EFBA401}" srcId="{878087CC-C5E0-4733-A0F3-03B9F4C7E019}" destId="{738CD29C-639C-4FD0-A3B5-7019F2D335AD}" srcOrd="7" destOrd="0" parTransId="{5DA42FCB-BEFB-4EA8-82D1-6CA97017BBD5}" sibTransId="{EEEC2CC0-2AD8-4DA6-A83E-1F2F3FB29DA8}"/>
    <dgm:cxn modelId="{2149EBE2-C8CD-4C1B-BFB2-9D11FC239120}" srcId="{878087CC-C5E0-4733-A0F3-03B9F4C7E019}" destId="{D22EDE00-9CC7-4DEC-B7FD-7C3A2C4B629E}" srcOrd="8" destOrd="0" parTransId="{A0221607-6527-4333-9386-83E10E7F50B2}" sibTransId="{397C0740-6C82-418C-BF99-3924F3370296}"/>
    <dgm:cxn modelId="{A2A01A6F-7CE9-4F14-BADD-546CAC426E88}" type="presParOf" srcId="{776FC9DB-634F-40D9-9BA0-E524BA55C41E}" destId="{E67D17CD-A707-4616-8A0B-0ADB071641E7}" srcOrd="0" destOrd="0" presId="urn:microsoft.com/office/officeart/2005/8/layout/hProcess9"/>
    <dgm:cxn modelId="{14060C0D-499D-4E99-BE49-178C4DB48C27}" type="presParOf" srcId="{776FC9DB-634F-40D9-9BA0-E524BA55C41E}" destId="{C10E23C5-2559-450A-8719-7E9137D0C775}" srcOrd="1" destOrd="0" presId="urn:microsoft.com/office/officeart/2005/8/layout/hProcess9"/>
    <dgm:cxn modelId="{2ED04375-99CC-4F5F-8BBB-0A52DE22A3A3}" type="presParOf" srcId="{C10E23C5-2559-450A-8719-7E9137D0C775}" destId="{60D1CACF-485A-4738-BB38-9A3E636F2984}" srcOrd="0" destOrd="0" presId="urn:microsoft.com/office/officeart/2005/8/layout/hProcess9"/>
    <dgm:cxn modelId="{1B56C8A2-6DEE-4E99-B927-432A62ED43F2}" type="presParOf" srcId="{C10E23C5-2559-450A-8719-7E9137D0C775}" destId="{CBDB93FE-BCE9-4452-BF32-9D3836CE39D0}" srcOrd="1" destOrd="0" presId="urn:microsoft.com/office/officeart/2005/8/layout/hProcess9"/>
    <dgm:cxn modelId="{568F0A45-93F3-42B6-98AB-2E5A5CED8409}" type="presParOf" srcId="{C10E23C5-2559-450A-8719-7E9137D0C775}" destId="{2CC36042-2BCA-4524-9183-524A1F2C7E31}" srcOrd="2" destOrd="0" presId="urn:microsoft.com/office/officeart/2005/8/layout/hProcess9"/>
    <dgm:cxn modelId="{9F7693E1-F27B-49AC-BB25-0CF6A573F72C}" type="presParOf" srcId="{C10E23C5-2559-450A-8719-7E9137D0C775}" destId="{AB294D4A-5AE4-4B03-A8C8-3001F06D4F2E}" srcOrd="3" destOrd="0" presId="urn:microsoft.com/office/officeart/2005/8/layout/hProcess9"/>
    <dgm:cxn modelId="{24020D90-5840-492C-89AE-F2DCA79B6710}" type="presParOf" srcId="{C10E23C5-2559-450A-8719-7E9137D0C775}" destId="{4A1475E4-606D-459C-9249-5E5CFE0050C9}" srcOrd="4" destOrd="0" presId="urn:microsoft.com/office/officeart/2005/8/layout/hProcess9"/>
    <dgm:cxn modelId="{3C03977C-01EC-4FB6-AFE3-CB859B5E2210}" type="presParOf" srcId="{C10E23C5-2559-450A-8719-7E9137D0C775}" destId="{B776A010-FD17-48A5-9359-8DE69B7C2FF4}" srcOrd="5" destOrd="0" presId="urn:microsoft.com/office/officeart/2005/8/layout/hProcess9"/>
    <dgm:cxn modelId="{561A75E5-8489-4F3E-A3C0-D65677294C97}" type="presParOf" srcId="{C10E23C5-2559-450A-8719-7E9137D0C775}" destId="{4C166F6D-4B57-47FF-92F7-054684667251}" srcOrd="6" destOrd="0" presId="urn:microsoft.com/office/officeart/2005/8/layout/hProcess9"/>
    <dgm:cxn modelId="{A4878E71-DA25-4CDF-9198-9D3970176F92}" type="presParOf" srcId="{C10E23C5-2559-450A-8719-7E9137D0C775}" destId="{7B583309-637A-427D-87A1-49C2A3B1F4B3}" srcOrd="7" destOrd="0" presId="urn:microsoft.com/office/officeart/2005/8/layout/hProcess9"/>
    <dgm:cxn modelId="{B0197779-8A9D-4E55-AE1B-18A2B2BE9AF4}" type="presParOf" srcId="{C10E23C5-2559-450A-8719-7E9137D0C775}" destId="{A05C8EAF-6F99-4BFE-AE48-6445B0790E30}" srcOrd="8" destOrd="0" presId="urn:microsoft.com/office/officeart/2005/8/layout/hProcess9"/>
    <dgm:cxn modelId="{89A203B1-38E0-4A4C-AC67-DEE899D9094D}" type="presParOf" srcId="{C10E23C5-2559-450A-8719-7E9137D0C775}" destId="{0069F34B-87C9-42DE-8923-F92786DF1D83}" srcOrd="9" destOrd="0" presId="urn:microsoft.com/office/officeart/2005/8/layout/hProcess9"/>
    <dgm:cxn modelId="{05A5F8B5-A99D-47E3-99B4-E7AC077385E2}" type="presParOf" srcId="{C10E23C5-2559-450A-8719-7E9137D0C775}" destId="{39441FAF-5A10-4759-905B-9AFA310D4A5D}" srcOrd="10" destOrd="0" presId="urn:microsoft.com/office/officeart/2005/8/layout/hProcess9"/>
    <dgm:cxn modelId="{CC2CA621-35CE-453A-95FE-FB3CA27AFEEB}" type="presParOf" srcId="{C10E23C5-2559-450A-8719-7E9137D0C775}" destId="{19466FD3-5707-48B5-8E79-BB53C82D27AB}" srcOrd="11" destOrd="0" presId="urn:microsoft.com/office/officeart/2005/8/layout/hProcess9"/>
    <dgm:cxn modelId="{7FF5378D-6023-4ECE-B286-9B3972D1AB8F}" type="presParOf" srcId="{C10E23C5-2559-450A-8719-7E9137D0C775}" destId="{3B22EDB9-F1DA-4F11-8DA5-1735585CDE77}" srcOrd="12" destOrd="0" presId="urn:microsoft.com/office/officeart/2005/8/layout/hProcess9"/>
    <dgm:cxn modelId="{24F257E6-4307-4FA5-BC43-876CB5F0FE22}" type="presParOf" srcId="{C10E23C5-2559-450A-8719-7E9137D0C775}" destId="{E4440EE9-128B-4D27-99B4-6DF42711E643}" srcOrd="13" destOrd="0" presId="urn:microsoft.com/office/officeart/2005/8/layout/hProcess9"/>
    <dgm:cxn modelId="{ED54EA4E-797D-4C62-B5CF-EF0300B30455}" type="presParOf" srcId="{C10E23C5-2559-450A-8719-7E9137D0C775}" destId="{094B3437-4346-46F6-A805-12C89B6D7629}" srcOrd="14" destOrd="0" presId="urn:microsoft.com/office/officeart/2005/8/layout/hProcess9"/>
    <dgm:cxn modelId="{CE1027F9-E7A0-4410-B670-69AC4D0CCBCC}" type="presParOf" srcId="{C10E23C5-2559-450A-8719-7E9137D0C775}" destId="{36CCFB58-F8FE-4D3B-9FA4-223DA8A14D4D}" srcOrd="15" destOrd="0" presId="urn:microsoft.com/office/officeart/2005/8/layout/hProcess9"/>
    <dgm:cxn modelId="{789DA2FD-DEAC-4B95-A8AF-73AECE860009}" type="presParOf" srcId="{C10E23C5-2559-450A-8719-7E9137D0C775}" destId="{ABBE8EDB-B339-4393-BDAC-93450FD4FA66}" srcOrd="1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D17CD-A707-4616-8A0B-0ADB071641E7}">
      <dsp:nvSpPr>
        <dsp:cNvPr id="0" name=""/>
        <dsp:cNvSpPr/>
      </dsp:nvSpPr>
      <dsp:spPr>
        <a:xfrm>
          <a:off x="72023" y="0"/>
          <a:ext cx="8640928" cy="4681537"/>
        </a:xfrm>
        <a:prstGeom prst="rightArrow">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sp>
    <dsp:sp modelId="{60D1CACF-485A-4738-BB38-9A3E636F2984}">
      <dsp:nvSpPr>
        <dsp:cNvPr id="0" name=""/>
        <dsp:cNvSpPr/>
      </dsp:nvSpPr>
      <dsp:spPr>
        <a:xfrm>
          <a:off x="1363" y="1440752"/>
          <a:ext cx="858896" cy="1872614"/>
        </a:xfrm>
        <a:prstGeom prst="roundRect">
          <a:avLst/>
        </a:prstGeom>
        <a:solidFill>
          <a:srgbClr val="CC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CL" sz="1200" kern="1200" dirty="0" smtClean="0">
              <a:solidFill>
                <a:schemeClr val="tx1"/>
              </a:solidFill>
            </a:rPr>
            <a:t>Inscripción Actividad de Titulación</a:t>
          </a:r>
          <a:endParaRPr lang="es-CL" sz="1200" kern="1200" dirty="0">
            <a:solidFill>
              <a:schemeClr val="tx1"/>
            </a:solidFill>
          </a:endParaRPr>
        </a:p>
      </dsp:txBody>
      <dsp:txXfrm>
        <a:off x="43291" y="1482680"/>
        <a:ext cx="775040" cy="1788758"/>
      </dsp:txXfrm>
    </dsp:sp>
    <dsp:sp modelId="{2CC36042-2BCA-4524-9183-524A1F2C7E31}">
      <dsp:nvSpPr>
        <dsp:cNvPr id="0" name=""/>
        <dsp:cNvSpPr/>
      </dsp:nvSpPr>
      <dsp:spPr>
        <a:xfrm>
          <a:off x="847616" y="1440752"/>
          <a:ext cx="812169" cy="1872614"/>
        </a:xfrm>
        <a:prstGeom prst="roundRect">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CL" sz="1200" kern="1200" dirty="0" smtClean="0">
              <a:solidFill>
                <a:schemeClr val="tx1"/>
              </a:solidFill>
            </a:rPr>
            <a:t>Elección Cálculo Nota Final</a:t>
          </a:r>
          <a:endParaRPr lang="es-CL" sz="1200" kern="1200" dirty="0">
            <a:solidFill>
              <a:schemeClr val="tx1"/>
            </a:solidFill>
          </a:endParaRPr>
        </a:p>
      </dsp:txBody>
      <dsp:txXfrm>
        <a:off x="887263" y="1480399"/>
        <a:ext cx="732875" cy="1793320"/>
      </dsp:txXfrm>
    </dsp:sp>
    <dsp:sp modelId="{4A1475E4-606D-459C-9249-5E5CFE0050C9}">
      <dsp:nvSpPr>
        <dsp:cNvPr id="0" name=""/>
        <dsp:cNvSpPr/>
      </dsp:nvSpPr>
      <dsp:spPr>
        <a:xfrm>
          <a:off x="1683019" y="1440752"/>
          <a:ext cx="848041" cy="1872614"/>
        </a:xfrm>
        <a:prstGeom prst="roundRect">
          <a:avLst/>
        </a:prstGeom>
        <a:solidFill>
          <a:srgbClr val="99FF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CL" sz="1200" kern="1200" dirty="0" smtClean="0">
              <a:solidFill>
                <a:schemeClr val="tx1"/>
              </a:solidFill>
            </a:rPr>
            <a:t>Defensa</a:t>
          </a:r>
        </a:p>
        <a:p>
          <a:pPr lvl="0" algn="ctr" defTabSz="533400" rtl="0">
            <a:lnSpc>
              <a:spcPct val="90000"/>
            </a:lnSpc>
            <a:spcBef>
              <a:spcPct val="0"/>
            </a:spcBef>
            <a:spcAft>
              <a:spcPct val="35000"/>
            </a:spcAft>
          </a:pPr>
          <a:r>
            <a:rPr lang="es-CL" sz="1200" kern="1200" dirty="0" smtClean="0">
              <a:solidFill>
                <a:schemeClr val="tx1"/>
              </a:solidFill>
            </a:rPr>
            <a:t>Taller</a:t>
          </a:r>
        </a:p>
        <a:p>
          <a:pPr lvl="0" algn="ctr" defTabSz="533400" rtl="0">
            <a:lnSpc>
              <a:spcPct val="90000"/>
            </a:lnSpc>
            <a:spcBef>
              <a:spcPct val="0"/>
            </a:spcBef>
            <a:spcAft>
              <a:spcPct val="35000"/>
            </a:spcAft>
          </a:pPr>
          <a:r>
            <a:rPr lang="es-CL" sz="1200" kern="1200" dirty="0" smtClean="0">
              <a:solidFill>
                <a:schemeClr val="tx1"/>
              </a:solidFill>
            </a:rPr>
            <a:t>Tesis</a:t>
          </a:r>
        </a:p>
        <a:p>
          <a:pPr lvl="0" algn="ctr" defTabSz="533400" rtl="0">
            <a:lnSpc>
              <a:spcPct val="90000"/>
            </a:lnSpc>
            <a:spcBef>
              <a:spcPct val="0"/>
            </a:spcBef>
            <a:spcAft>
              <a:spcPct val="35000"/>
            </a:spcAft>
          </a:pPr>
          <a:endParaRPr lang="es-CL" sz="1200" kern="1200" dirty="0" smtClean="0">
            <a:solidFill>
              <a:schemeClr val="tx1"/>
            </a:solidFill>
          </a:endParaRPr>
        </a:p>
        <a:p>
          <a:pPr lvl="0" algn="ctr" defTabSz="533400" rtl="0">
            <a:lnSpc>
              <a:spcPct val="90000"/>
            </a:lnSpc>
            <a:spcBef>
              <a:spcPct val="0"/>
            </a:spcBef>
            <a:spcAft>
              <a:spcPct val="35000"/>
            </a:spcAft>
          </a:pPr>
          <a:endParaRPr lang="es-CL" sz="1200" kern="1200" dirty="0" smtClean="0">
            <a:solidFill>
              <a:schemeClr val="tx1"/>
            </a:solidFill>
          </a:endParaRPr>
        </a:p>
        <a:p>
          <a:pPr lvl="0" algn="ctr" defTabSz="533400" rtl="0">
            <a:lnSpc>
              <a:spcPct val="90000"/>
            </a:lnSpc>
            <a:spcBef>
              <a:spcPct val="0"/>
            </a:spcBef>
            <a:spcAft>
              <a:spcPct val="35000"/>
            </a:spcAft>
          </a:pPr>
          <a:r>
            <a:rPr lang="es-CL" sz="1200" kern="1200" dirty="0" smtClean="0">
              <a:solidFill>
                <a:schemeClr val="tx1"/>
              </a:solidFill>
            </a:rPr>
            <a:t>Examen</a:t>
          </a:r>
          <a:endParaRPr lang="es-CL" sz="1200" kern="1200" dirty="0">
            <a:solidFill>
              <a:schemeClr val="tx1"/>
            </a:solidFill>
          </a:endParaRPr>
        </a:p>
      </dsp:txBody>
      <dsp:txXfrm>
        <a:off x="1724417" y="1482150"/>
        <a:ext cx="765245" cy="1789818"/>
      </dsp:txXfrm>
    </dsp:sp>
    <dsp:sp modelId="{4C166F6D-4B57-47FF-92F7-054684667251}">
      <dsp:nvSpPr>
        <dsp:cNvPr id="0" name=""/>
        <dsp:cNvSpPr/>
      </dsp:nvSpPr>
      <dsp:spPr>
        <a:xfrm>
          <a:off x="3469597" y="1440752"/>
          <a:ext cx="918734" cy="1872614"/>
        </a:xfrm>
        <a:prstGeom prst="roundRect">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CL" sz="1200" kern="1200" dirty="0" smtClean="0">
              <a:solidFill>
                <a:schemeClr val="tx1"/>
              </a:solidFill>
            </a:rPr>
            <a:t>Entrega empaste</a:t>
          </a:r>
        </a:p>
        <a:p>
          <a:pPr lvl="0" algn="ctr" defTabSz="533400" rtl="0">
            <a:lnSpc>
              <a:spcPct val="90000"/>
            </a:lnSpc>
            <a:spcBef>
              <a:spcPct val="0"/>
            </a:spcBef>
            <a:spcAft>
              <a:spcPct val="35000"/>
            </a:spcAft>
          </a:pPr>
          <a:endParaRPr lang="es-CL" sz="1200" kern="1200" dirty="0" smtClean="0">
            <a:solidFill>
              <a:schemeClr val="tx1"/>
            </a:solidFill>
          </a:endParaRPr>
        </a:p>
        <a:p>
          <a:pPr lvl="0" algn="ctr" defTabSz="533400" rtl="0">
            <a:lnSpc>
              <a:spcPct val="90000"/>
            </a:lnSpc>
            <a:spcBef>
              <a:spcPct val="0"/>
            </a:spcBef>
            <a:spcAft>
              <a:spcPct val="35000"/>
            </a:spcAft>
          </a:pPr>
          <a:endParaRPr lang="es-CL" sz="1200" kern="1200" dirty="0" smtClean="0">
            <a:solidFill>
              <a:schemeClr val="tx1"/>
            </a:solidFill>
          </a:endParaRPr>
        </a:p>
        <a:p>
          <a:pPr lvl="0" algn="ctr" defTabSz="533400" rtl="0">
            <a:lnSpc>
              <a:spcPct val="90000"/>
            </a:lnSpc>
            <a:spcBef>
              <a:spcPct val="0"/>
            </a:spcBef>
            <a:spcAft>
              <a:spcPct val="35000"/>
            </a:spcAft>
          </a:pPr>
          <a:endParaRPr lang="es-CL" sz="1200" kern="1200" dirty="0" smtClean="0">
            <a:solidFill>
              <a:schemeClr val="tx1"/>
            </a:solidFill>
          </a:endParaRPr>
        </a:p>
        <a:p>
          <a:pPr lvl="0" algn="ctr" defTabSz="533400" rtl="0">
            <a:lnSpc>
              <a:spcPct val="90000"/>
            </a:lnSpc>
            <a:spcBef>
              <a:spcPct val="0"/>
            </a:spcBef>
            <a:spcAft>
              <a:spcPct val="35000"/>
            </a:spcAft>
          </a:pPr>
          <a:endParaRPr lang="es-CL" sz="1200" kern="1200" dirty="0">
            <a:solidFill>
              <a:schemeClr val="tx1"/>
            </a:solidFill>
          </a:endParaRPr>
        </a:p>
      </dsp:txBody>
      <dsp:txXfrm>
        <a:off x="3514446" y="1485601"/>
        <a:ext cx="829036" cy="1782916"/>
      </dsp:txXfrm>
    </dsp:sp>
    <dsp:sp modelId="{A05C8EAF-6F99-4BFE-AE48-6445B0790E30}">
      <dsp:nvSpPr>
        <dsp:cNvPr id="0" name=""/>
        <dsp:cNvSpPr/>
      </dsp:nvSpPr>
      <dsp:spPr>
        <a:xfrm>
          <a:off x="5311734" y="1440752"/>
          <a:ext cx="848041" cy="1872614"/>
        </a:xfrm>
        <a:prstGeom prst="roundRect">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CL" sz="1200" b="0" kern="1200" dirty="0" smtClean="0">
              <a:solidFill>
                <a:schemeClr val="tx1"/>
              </a:solidFill>
            </a:rPr>
            <a:t>Pago</a:t>
          </a:r>
        </a:p>
        <a:p>
          <a:pPr lvl="0" algn="ctr" defTabSz="533400" rtl="0">
            <a:lnSpc>
              <a:spcPct val="90000"/>
            </a:lnSpc>
            <a:spcBef>
              <a:spcPct val="0"/>
            </a:spcBef>
            <a:spcAft>
              <a:spcPct val="35000"/>
            </a:spcAft>
          </a:pPr>
          <a:endParaRPr lang="es-CL" sz="1200" b="0" kern="1200" dirty="0" smtClean="0">
            <a:solidFill>
              <a:schemeClr val="tx1"/>
            </a:solidFill>
          </a:endParaRPr>
        </a:p>
        <a:p>
          <a:pPr lvl="0" algn="ctr" defTabSz="533400" rtl="0">
            <a:lnSpc>
              <a:spcPct val="90000"/>
            </a:lnSpc>
            <a:spcBef>
              <a:spcPct val="0"/>
            </a:spcBef>
            <a:spcAft>
              <a:spcPct val="35000"/>
            </a:spcAft>
          </a:pPr>
          <a:r>
            <a:rPr lang="es-CL" sz="1200" b="0" kern="1200" dirty="0" smtClean="0">
              <a:solidFill>
                <a:schemeClr val="tx1"/>
              </a:solidFill>
            </a:rPr>
            <a:t>  Entrega de documentos en CVL</a:t>
          </a:r>
          <a:endParaRPr lang="es-CL" sz="1200" b="0" kern="1200" dirty="0">
            <a:solidFill>
              <a:schemeClr val="tx1"/>
            </a:solidFill>
          </a:endParaRPr>
        </a:p>
      </dsp:txBody>
      <dsp:txXfrm>
        <a:off x="5353132" y="1482150"/>
        <a:ext cx="765245" cy="1789818"/>
      </dsp:txXfrm>
    </dsp:sp>
    <dsp:sp modelId="{39441FAF-5A10-4759-905B-9AFA310D4A5D}">
      <dsp:nvSpPr>
        <dsp:cNvPr id="0" name=""/>
        <dsp:cNvSpPr/>
      </dsp:nvSpPr>
      <dsp:spPr>
        <a:xfrm>
          <a:off x="7080177" y="1440752"/>
          <a:ext cx="775517" cy="1872614"/>
        </a:xfrm>
        <a:prstGeom prst="roundRect">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es-CL" sz="1050" kern="1200" dirty="0" smtClean="0">
              <a:solidFill>
                <a:schemeClr val="tx1"/>
              </a:solidFill>
            </a:rPr>
            <a:t>Ceremonia</a:t>
          </a:r>
          <a:endParaRPr lang="es-CL" sz="1050" kern="1200" dirty="0">
            <a:solidFill>
              <a:schemeClr val="tx1"/>
            </a:solidFill>
          </a:endParaRPr>
        </a:p>
      </dsp:txBody>
      <dsp:txXfrm>
        <a:off x="7118035" y="1478610"/>
        <a:ext cx="699801" cy="1796898"/>
      </dsp:txXfrm>
    </dsp:sp>
    <dsp:sp modelId="{3B22EDB9-F1DA-4F11-8DA5-1735585CDE77}">
      <dsp:nvSpPr>
        <dsp:cNvPr id="0" name=""/>
        <dsp:cNvSpPr/>
      </dsp:nvSpPr>
      <dsp:spPr>
        <a:xfrm>
          <a:off x="4467972" y="1440752"/>
          <a:ext cx="848041" cy="1872614"/>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CL" sz="1200" kern="1200" dirty="0" smtClean="0">
              <a:solidFill>
                <a:schemeClr val="tx1"/>
              </a:solidFill>
            </a:rPr>
            <a:t>Egreso</a:t>
          </a:r>
          <a:endParaRPr lang="es-CL" sz="1200" kern="1200" dirty="0">
            <a:solidFill>
              <a:schemeClr val="tx1"/>
            </a:solidFill>
          </a:endParaRPr>
        </a:p>
      </dsp:txBody>
      <dsp:txXfrm>
        <a:off x="4509370" y="1482150"/>
        <a:ext cx="765245" cy="1789818"/>
      </dsp:txXfrm>
    </dsp:sp>
    <dsp:sp modelId="{094B3437-4346-46F6-A805-12C89B6D7629}">
      <dsp:nvSpPr>
        <dsp:cNvPr id="0" name=""/>
        <dsp:cNvSpPr/>
      </dsp:nvSpPr>
      <dsp:spPr>
        <a:xfrm>
          <a:off x="6192688" y="1440752"/>
          <a:ext cx="848041" cy="1872614"/>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CL" sz="1200" kern="1200" dirty="0" smtClean="0">
              <a:solidFill>
                <a:schemeClr val="tx1"/>
              </a:solidFill>
            </a:rPr>
            <a:t>Emisión Título y Grado</a:t>
          </a:r>
          <a:endParaRPr lang="es-CL" sz="1200" kern="1200" dirty="0">
            <a:solidFill>
              <a:schemeClr val="tx1"/>
            </a:solidFill>
          </a:endParaRPr>
        </a:p>
      </dsp:txBody>
      <dsp:txXfrm>
        <a:off x="6234086" y="1482150"/>
        <a:ext cx="765245" cy="1789818"/>
      </dsp:txXfrm>
    </dsp:sp>
    <dsp:sp modelId="{ABBE8EDB-B339-4393-BDAC-93450FD4FA66}">
      <dsp:nvSpPr>
        <dsp:cNvPr id="0" name=""/>
        <dsp:cNvSpPr/>
      </dsp:nvSpPr>
      <dsp:spPr>
        <a:xfrm>
          <a:off x="2520280" y="1440752"/>
          <a:ext cx="883931" cy="1872614"/>
        </a:xfrm>
        <a:prstGeom prst="roundRect">
          <a:avLst/>
        </a:prstGeom>
        <a:solidFill>
          <a:srgbClr val="CC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CL" sz="1200" kern="1200" dirty="0" smtClean="0">
              <a:solidFill>
                <a:schemeClr val="tx1"/>
              </a:solidFill>
            </a:rPr>
            <a:t>Revisión De Formato Memoria Tesis</a:t>
          </a:r>
        </a:p>
        <a:p>
          <a:pPr lvl="0" algn="ctr" defTabSz="533400" rtl="0">
            <a:lnSpc>
              <a:spcPct val="90000"/>
            </a:lnSpc>
            <a:spcBef>
              <a:spcPct val="0"/>
            </a:spcBef>
            <a:spcAft>
              <a:spcPct val="35000"/>
            </a:spcAft>
          </a:pPr>
          <a:endParaRPr lang="es-CL" sz="1200" kern="1200" dirty="0" smtClean="0">
            <a:solidFill>
              <a:schemeClr val="tx1"/>
            </a:solidFill>
          </a:endParaRPr>
        </a:p>
        <a:p>
          <a:pPr lvl="0" algn="ctr" defTabSz="533400" rtl="0">
            <a:lnSpc>
              <a:spcPct val="90000"/>
            </a:lnSpc>
            <a:spcBef>
              <a:spcPct val="0"/>
            </a:spcBef>
            <a:spcAft>
              <a:spcPct val="35000"/>
            </a:spcAft>
          </a:pPr>
          <a:endParaRPr lang="es-CL" sz="1200" kern="1200" dirty="0">
            <a:solidFill>
              <a:schemeClr val="tx1"/>
            </a:solidFill>
          </a:endParaRPr>
        </a:p>
      </dsp:txBody>
      <dsp:txXfrm>
        <a:off x="2563430" y="1483902"/>
        <a:ext cx="797631" cy="17863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428596" y="2357430"/>
            <a:ext cx="5600712" cy="1470025"/>
          </a:xfrm>
        </p:spPr>
        <p:txBody>
          <a:bodyPr/>
          <a:lstStyle/>
          <a:p>
            <a:r>
              <a:rPr lang="es-ES" smtClean="0"/>
              <a:t>Haga clic para modificar el estilo de título del patrón</a:t>
            </a:r>
            <a:endParaRPr lang="es-CL"/>
          </a:p>
        </p:txBody>
      </p:sp>
    </p:spTree>
    <p:extLst>
      <p:ext uri="{BB962C8B-B14F-4D97-AF65-F5344CB8AC3E}">
        <p14:creationId xmlns:p14="http://schemas.microsoft.com/office/powerpoint/2010/main" val="295742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5643570" cy="725470"/>
          </a:xfrm>
        </p:spPr>
        <p:txBody>
          <a:bodyPr>
            <a:noAutofit/>
          </a:bodyPr>
          <a:lstStyle>
            <a:lvl1pPr>
              <a:defRPr sz="4000"/>
            </a:lvl1pPr>
          </a:lstStyle>
          <a:p>
            <a:r>
              <a:rPr lang="es-ES" dirty="0" smtClean="0"/>
              <a:t>Haga clic para modificar el estilo de título del patrón</a:t>
            </a:r>
            <a:endParaRPr lang="es-CL"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3 Marcador de fecha"/>
          <p:cNvSpPr>
            <a:spLocks noGrp="1"/>
          </p:cNvSpPr>
          <p:nvPr>
            <p:ph type="dt" sz="half" idx="10"/>
          </p:nvPr>
        </p:nvSpPr>
        <p:spPr>
          <a:xfrm>
            <a:off x="457200" y="6500834"/>
            <a:ext cx="2133600" cy="365125"/>
          </a:xfrm>
        </p:spPr>
        <p:txBody>
          <a:bodyPr/>
          <a:lstStyle>
            <a:lvl1pPr>
              <a:defRPr>
                <a:solidFill>
                  <a:schemeClr val="bg1"/>
                </a:solidFill>
              </a:defRPr>
            </a:lvl1pPr>
          </a:lstStyle>
          <a:p>
            <a:fld id="{2CE7FB10-EFC2-46CF-B287-58F0D3E29174}" type="datetimeFigureOut">
              <a:rPr lang="es-CL" smtClean="0">
                <a:solidFill>
                  <a:prstClr val="white"/>
                </a:solidFill>
              </a:rPr>
              <a:pPr/>
              <a:t>07-05-2018</a:t>
            </a:fld>
            <a:endParaRPr lang="es-CL">
              <a:solidFill>
                <a:prstClr val="white"/>
              </a:solidFill>
            </a:endParaRPr>
          </a:p>
        </p:txBody>
      </p:sp>
      <p:sp>
        <p:nvSpPr>
          <p:cNvPr id="5" name="4 Marcador de pie de página"/>
          <p:cNvSpPr>
            <a:spLocks noGrp="1"/>
          </p:cNvSpPr>
          <p:nvPr>
            <p:ph type="ftr" sz="quarter" idx="11"/>
          </p:nvPr>
        </p:nvSpPr>
        <p:spPr>
          <a:xfrm>
            <a:off x="3124200" y="6500834"/>
            <a:ext cx="2895600" cy="365125"/>
          </a:xfrm>
        </p:spPr>
        <p:txBody>
          <a:bodyPr/>
          <a:lstStyle>
            <a:lvl1pPr>
              <a:defRPr>
                <a:solidFill>
                  <a:schemeClr val="bg1"/>
                </a:solidFill>
              </a:defRPr>
            </a:lvl1pPr>
          </a:lstStyle>
          <a:p>
            <a:endParaRPr lang="es-CL">
              <a:solidFill>
                <a:prstClr val="white"/>
              </a:solidFill>
            </a:endParaRPr>
          </a:p>
        </p:txBody>
      </p:sp>
    </p:spTree>
    <p:extLst>
      <p:ext uri="{BB962C8B-B14F-4D97-AF65-F5344CB8AC3E}">
        <p14:creationId xmlns:p14="http://schemas.microsoft.com/office/powerpoint/2010/main" val="20194261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7FB10-EFC2-46CF-B287-58F0D3E29174}" type="datetimeFigureOut">
              <a:rPr lang="es-CL" smtClean="0">
                <a:solidFill>
                  <a:prstClr val="black">
                    <a:tint val="75000"/>
                  </a:prstClr>
                </a:solidFill>
              </a:rPr>
              <a:pPr/>
              <a:t>07-05-2018</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C39E3-6143-432B-976A-319C5F155DE2}"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221961334"/>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ineduc.cl/" TargetMode="External"/><Relationship Id="rId2" Type="http://schemas.openxmlformats.org/officeDocument/2006/relationships/hyperlink" Target="http://www.registrocivil.cl/" TargetMode="External"/><Relationship Id="rId1" Type="http://schemas.openxmlformats.org/officeDocument/2006/relationships/slideLayout" Target="../slideLayouts/slideLayout2.xml"/><Relationship Id="rId4" Type="http://schemas.openxmlformats.org/officeDocument/2006/relationships/hyperlink" Target="mailto:veronica.patino@udp.c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beatriz.marin@mail.udp.cl" TargetMode="External"/><Relationship Id="rId2" Type="http://schemas.openxmlformats.org/officeDocument/2006/relationships/hyperlink" Target="http://www.registrocivil.c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2800" dirty="0" smtClean="0">
                <a:solidFill>
                  <a:schemeClr val="bg1"/>
                </a:solidFill>
              </a:rPr>
              <a:t>Coordinación de Vinculación Laboral</a:t>
            </a:r>
            <a:endParaRPr lang="es-CL" sz="2800" dirty="0">
              <a:solidFill>
                <a:schemeClr val="bg1"/>
              </a:solidFill>
            </a:endParaRPr>
          </a:p>
        </p:txBody>
      </p:sp>
      <p:sp>
        <p:nvSpPr>
          <p:cNvPr id="3" name="2 Marcador de contenido"/>
          <p:cNvSpPr>
            <a:spLocks noGrp="1"/>
          </p:cNvSpPr>
          <p:nvPr>
            <p:ph idx="1"/>
          </p:nvPr>
        </p:nvSpPr>
        <p:spPr>
          <a:xfrm>
            <a:off x="457200" y="1484784"/>
            <a:ext cx="8229600" cy="4320480"/>
          </a:xfrm>
        </p:spPr>
        <p:txBody>
          <a:bodyPr/>
          <a:lstStyle/>
          <a:p>
            <a:pPr marL="0" lvl="0" indent="0" algn="ctr" eaLnBrk="0" fontAlgn="base" hangingPunct="0">
              <a:buNone/>
              <a:defRPr/>
            </a:pPr>
            <a:r>
              <a:rPr lang="es-CL" sz="2000" dirty="0">
                <a:solidFill>
                  <a:prstClr val="black"/>
                </a:solidFill>
                <a:ea typeface="Calibri"/>
                <a:cs typeface="Times New Roman"/>
              </a:rPr>
              <a:t> </a:t>
            </a:r>
            <a:endParaRPr lang="es-CL" sz="2000" dirty="0" smtClean="0">
              <a:solidFill>
                <a:prstClr val="black"/>
              </a:solidFill>
              <a:ea typeface="Calibri"/>
              <a:cs typeface="Times New Roman"/>
            </a:endParaRPr>
          </a:p>
          <a:p>
            <a:pPr marL="0" lvl="0" indent="0" algn="ctr" eaLnBrk="0" fontAlgn="base" hangingPunct="0">
              <a:buNone/>
              <a:defRPr/>
            </a:pPr>
            <a:endParaRPr lang="es-CL" sz="2000" dirty="0">
              <a:solidFill>
                <a:prstClr val="black"/>
              </a:solidFill>
              <a:effectLst>
                <a:outerShdw blurRad="38100" dist="38100" dir="2700000" algn="tl">
                  <a:srgbClr val="000000">
                    <a:alpha val="43137"/>
                  </a:srgbClr>
                </a:outerShdw>
              </a:effectLst>
              <a:ea typeface="Calibri"/>
              <a:cs typeface="Times New Roman"/>
            </a:endParaRPr>
          </a:p>
          <a:p>
            <a:pPr marL="0" lvl="0" indent="0" algn="ctr" eaLnBrk="0" fontAlgn="base" hangingPunct="0">
              <a:buNone/>
              <a:defRPr/>
            </a:pPr>
            <a:r>
              <a:rPr lang="es-CL" sz="3600" dirty="0" smtClean="0">
                <a:solidFill>
                  <a:prstClr val="black"/>
                </a:solidFill>
                <a:effectLst>
                  <a:outerShdw blurRad="38100" dist="38100" dir="2700000" algn="tl">
                    <a:srgbClr val="000000">
                      <a:alpha val="43137"/>
                    </a:srgbClr>
                  </a:outerShdw>
                </a:effectLst>
                <a:ea typeface="Calibri"/>
                <a:cs typeface="Times New Roman"/>
              </a:rPr>
              <a:t>La </a:t>
            </a:r>
            <a:r>
              <a:rPr lang="es-CL" sz="3600" dirty="0">
                <a:solidFill>
                  <a:prstClr val="black"/>
                </a:solidFill>
                <a:effectLst>
                  <a:outerShdw blurRad="38100" dist="38100" dir="2700000" algn="tl">
                    <a:srgbClr val="000000">
                      <a:alpha val="43137"/>
                    </a:srgbClr>
                  </a:outerShdw>
                </a:effectLst>
                <a:ea typeface="Calibri"/>
                <a:cs typeface="Times New Roman"/>
              </a:rPr>
              <a:t>Actividad de </a:t>
            </a:r>
            <a:r>
              <a:rPr lang="es-CL" sz="3600" dirty="0" smtClean="0">
                <a:solidFill>
                  <a:prstClr val="black"/>
                </a:solidFill>
                <a:effectLst>
                  <a:outerShdw blurRad="38100" dist="38100" dir="2700000" algn="tl">
                    <a:srgbClr val="000000">
                      <a:alpha val="43137"/>
                    </a:srgbClr>
                  </a:outerShdw>
                </a:effectLst>
                <a:ea typeface="Calibri"/>
                <a:cs typeface="Times New Roman"/>
              </a:rPr>
              <a:t>Titulación</a:t>
            </a:r>
            <a:endParaRPr lang="es-CL" sz="3600" dirty="0">
              <a:solidFill>
                <a:prstClr val="black"/>
              </a:solidFill>
              <a:effectLst>
                <a:outerShdw blurRad="38100" dist="38100" dir="2700000" algn="tl">
                  <a:srgbClr val="000000">
                    <a:alpha val="43137"/>
                  </a:srgbClr>
                </a:outerShdw>
              </a:effectLst>
              <a:ea typeface="Calibri"/>
              <a:cs typeface="Times New Roman"/>
            </a:endParaRPr>
          </a:p>
          <a:p>
            <a:pPr lvl="0" eaLnBrk="0" fontAlgn="base" hangingPunct="0">
              <a:defRPr/>
            </a:pPr>
            <a:endParaRPr lang="es-CL" sz="2000" dirty="0">
              <a:solidFill>
                <a:prstClr val="black"/>
              </a:solidFill>
              <a:effectLst>
                <a:outerShdw blurRad="38100" dist="38100" dir="2700000" algn="tl">
                  <a:srgbClr val="000000">
                    <a:alpha val="43137"/>
                  </a:srgbClr>
                </a:outerShdw>
              </a:effectLst>
              <a:ea typeface="Calibri"/>
              <a:cs typeface="Times New Roman"/>
            </a:endParaRPr>
          </a:p>
          <a:p>
            <a:pPr marL="0" lvl="0" indent="0" algn="ctr" eaLnBrk="0" fontAlgn="base" hangingPunct="0">
              <a:buNone/>
              <a:defRPr/>
            </a:pPr>
            <a:r>
              <a:rPr lang="es-CL" sz="2000" dirty="0">
                <a:solidFill>
                  <a:prstClr val="black"/>
                </a:solidFill>
                <a:ea typeface="Calibri"/>
                <a:cs typeface="Times New Roman"/>
              </a:rPr>
              <a:t>Reunión </a:t>
            </a:r>
            <a:r>
              <a:rPr lang="es-CL" sz="2000" dirty="0" smtClean="0">
                <a:solidFill>
                  <a:prstClr val="black"/>
                </a:solidFill>
                <a:ea typeface="Calibri"/>
                <a:cs typeface="Times New Roman"/>
              </a:rPr>
              <a:t>Informativa para</a:t>
            </a:r>
          </a:p>
          <a:p>
            <a:pPr marL="0" lvl="0" indent="0" algn="ctr" eaLnBrk="0" fontAlgn="base" hangingPunct="0">
              <a:buNone/>
              <a:defRPr/>
            </a:pPr>
            <a:r>
              <a:rPr lang="es-CL" sz="2000" dirty="0" smtClean="0">
                <a:solidFill>
                  <a:prstClr val="black"/>
                </a:solidFill>
                <a:ea typeface="Calibri"/>
                <a:cs typeface="Times New Roman"/>
              </a:rPr>
              <a:t>Alumnos de Ingeniería Civil Industrial</a:t>
            </a:r>
          </a:p>
          <a:p>
            <a:pPr marL="0" lvl="0" indent="0" algn="ctr" eaLnBrk="0" fontAlgn="base" hangingPunct="0">
              <a:buNone/>
              <a:defRPr/>
            </a:pPr>
            <a:endParaRPr lang="es-CL" sz="2800" dirty="0">
              <a:solidFill>
                <a:prstClr val="black"/>
              </a:solidFill>
              <a:ea typeface="Calibri"/>
              <a:cs typeface="Times New Roman"/>
            </a:endParaRPr>
          </a:p>
          <a:p>
            <a:pPr marL="0" lvl="0" indent="0" algn="ctr" eaLnBrk="0" fontAlgn="base" hangingPunct="0">
              <a:buNone/>
              <a:defRPr/>
            </a:pPr>
            <a:endParaRPr lang="es-CL" sz="2000" dirty="0">
              <a:solidFill>
                <a:prstClr val="black"/>
              </a:solidFill>
              <a:ea typeface="Calibri"/>
              <a:cs typeface="Times New Roman"/>
            </a:endParaRPr>
          </a:p>
          <a:p>
            <a:pPr marL="0" lvl="0" indent="0" algn="ctr" eaLnBrk="0" fontAlgn="base" hangingPunct="0">
              <a:buNone/>
              <a:defRPr/>
            </a:pPr>
            <a:r>
              <a:rPr lang="es-CL" sz="1400" dirty="0">
                <a:solidFill>
                  <a:prstClr val="black"/>
                </a:solidFill>
                <a:ea typeface="Calibri"/>
                <a:cs typeface="Times New Roman"/>
              </a:rPr>
              <a:t>María Verónica Patiño </a:t>
            </a:r>
            <a:r>
              <a:rPr lang="es-CL" sz="1400" dirty="0" smtClean="0">
                <a:solidFill>
                  <a:prstClr val="black"/>
                </a:solidFill>
                <a:ea typeface="Calibri"/>
                <a:cs typeface="Times New Roman"/>
              </a:rPr>
              <a:t>Sánchez</a:t>
            </a:r>
          </a:p>
          <a:p>
            <a:pPr marL="0" lvl="0" indent="0" algn="ctr" eaLnBrk="0" fontAlgn="base" hangingPunct="0">
              <a:buNone/>
              <a:defRPr/>
            </a:pPr>
            <a:r>
              <a:rPr lang="es-CL" sz="1400" dirty="0" smtClean="0">
                <a:solidFill>
                  <a:prstClr val="black"/>
                </a:solidFill>
                <a:ea typeface="Calibri"/>
                <a:cs typeface="Times New Roman"/>
              </a:rPr>
              <a:t>Semestre 1_2018</a:t>
            </a:r>
            <a:endParaRPr lang="es-CL" sz="1400" dirty="0">
              <a:solidFill>
                <a:prstClr val="black"/>
              </a:solidFill>
              <a:ea typeface="Calibri"/>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149080"/>
            <a:ext cx="2212975"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652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2800" dirty="0" smtClean="0">
                <a:solidFill>
                  <a:schemeClr val="bg1"/>
                </a:solidFill>
              </a:rPr>
              <a:t>Elección Nota Final de Titulación</a:t>
            </a:r>
            <a:endParaRPr lang="es-CL" sz="2800" dirty="0">
              <a:solidFill>
                <a:schemeClr val="bg1"/>
              </a:solidFill>
            </a:endParaRPr>
          </a:p>
        </p:txBody>
      </p:sp>
      <p:pic>
        <p:nvPicPr>
          <p:cNvPr id="5" name="Imagen 4"/>
          <p:cNvPicPr>
            <a:picLocks noChangeAspect="1"/>
          </p:cNvPicPr>
          <p:nvPr/>
        </p:nvPicPr>
        <p:blipFill>
          <a:blip r:embed="rId2"/>
          <a:stretch>
            <a:fillRect/>
          </a:stretch>
        </p:blipFill>
        <p:spPr>
          <a:xfrm>
            <a:off x="827584" y="2204864"/>
            <a:ext cx="7344619" cy="3529384"/>
          </a:xfrm>
          <a:prstGeom prst="rect">
            <a:avLst/>
          </a:prstGeom>
        </p:spPr>
      </p:pic>
      <p:sp>
        <p:nvSpPr>
          <p:cNvPr id="3" name="2 CuadroTexto"/>
          <p:cNvSpPr txBox="1"/>
          <p:nvPr/>
        </p:nvSpPr>
        <p:spPr>
          <a:xfrm>
            <a:off x="1331639" y="1556792"/>
            <a:ext cx="6840563" cy="646331"/>
          </a:xfrm>
          <a:prstGeom prst="rect">
            <a:avLst/>
          </a:prstGeom>
          <a:noFill/>
        </p:spPr>
        <p:txBody>
          <a:bodyPr wrap="square" rtlCol="0">
            <a:spAutoFit/>
          </a:bodyPr>
          <a:lstStyle/>
          <a:p>
            <a:r>
              <a:rPr lang="es-CL" dirty="0" smtClean="0">
                <a:solidFill>
                  <a:srgbClr val="0070C0"/>
                </a:solidFill>
              </a:rPr>
              <a:t>Los alumnos deben firmar de manera presencial en la Coordinación de Vinculación Laboral su elección</a:t>
            </a:r>
            <a:r>
              <a:rPr lang="es-CL" dirty="0" smtClean="0"/>
              <a:t>.</a:t>
            </a:r>
            <a:endParaRPr lang="es-CL" dirty="0"/>
          </a:p>
        </p:txBody>
      </p:sp>
    </p:spTree>
    <p:extLst>
      <p:ext uri="{BB962C8B-B14F-4D97-AF65-F5344CB8AC3E}">
        <p14:creationId xmlns:p14="http://schemas.microsoft.com/office/powerpoint/2010/main" val="1227958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5652120" y="1340768"/>
            <a:ext cx="2762572" cy="4532015"/>
          </a:xfrm>
          <a:prstGeom prst="roundRect">
            <a:avLst/>
          </a:prstGeom>
          <a:solidFill>
            <a:srgbClr val="FFC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Font typeface="Arial" panose="020B0604020202020204" pitchFamily="34" charset="0"/>
              <a:buChar char="•"/>
              <a:defRPr/>
            </a:pPr>
            <a:r>
              <a:rPr lang="es-CL" sz="2200" dirty="0" smtClean="0">
                <a:solidFill>
                  <a:schemeClr val="tx1"/>
                </a:solidFill>
              </a:rPr>
              <a:t>Primera semana de Enero 2019</a:t>
            </a:r>
          </a:p>
          <a:p>
            <a:pPr marL="342900" indent="-342900" algn="ctr">
              <a:buFont typeface="Arial" panose="020B0604020202020204" pitchFamily="34" charset="0"/>
              <a:buChar char="•"/>
              <a:defRPr/>
            </a:pPr>
            <a:r>
              <a:rPr lang="es-CL" sz="2200" dirty="0" smtClean="0">
                <a:solidFill>
                  <a:schemeClr val="tx1"/>
                </a:solidFill>
              </a:rPr>
              <a:t>Participan los titulados a partir de diciembre de 2017 y hasta noviembre de 2018.</a:t>
            </a:r>
          </a:p>
          <a:p>
            <a:pPr marL="342900" indent="-342900" algn="ctr">
              <a:buFont typeface="Arial" panose="020B0604020202020204" pitchFamily="34" charset="0"/>
              <a:buChar char="•"/>
              <a:defRPr/>
            </a:pPr>
            <a:r>
              <a:rPr lang="es-CL" sz="2200" dirty="0" smtClean="0">
                <a:solidFill>
                  <a:schemeClr val="tx1"/>
                </a:solidFill>
              </a:rPr>
              <a:t>Fecha tope de envío de expediente: 1era semana de noviembre 2018.</a:t>
            </a:r>
            <a:endParaRPr lang="es-CL" sz="2200" dirty="0">
              <a:solidFill>
                <a:schemeClr val="tx1"/>
              </a:solidFill>
            </a:endParaRPr>
          </a:p>
        </p:txBody>
      </p:sp>
      <p:sp>
        <p:nvSpPr>
          <p:cNvPr id="2" name="1 CuadroTexto"/>
          <p:cNvSpPr txBox="1"/>
          <p:nvPr/>
        </p:nvSpPr>
        <p:spPr>
          <a:xfrm>
            <a:off x="323528" y="548680"/>
            <a:ext cx="5328592" cy="954107"/>
          </a:xfrm>
          <a:prstGeom prst="rect">
            <a:avLst/>
          </a:prstGeom>
          <a:noFill/>
        </p:spPr>
        <p:txBody>
          <a:bodyPr wrap="square" rtlCol="0">
            <a:spAutoFit/>
          </a:bodyPr>
          <a:lstStyle/>
          <a:p>
            <a:pPr algn="ctr"/>
            <a:r>
              <a:rPr lang="es-CL" sz="2800" dirty="0" smtClean="0">
                <a:solidFill>
                  <a:schemeClr val="bg1"/>
                </a:solidFill>
              </a:rPr>
              <a:t>Ceremonia</a:t>
            </a:r>
          </a:p>
          <a:p>
            <a:pPr algn="ctr"/>
            <a:endParaRPr lang="es-CL" sz="2800"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5436877" cy="3626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085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Marcador de contenido"/>
          <p:cNvSpPr>
            <a:spLocks noGrp="1"/>
          </p:cNvSpPr>
          <p:nvPr>
            <p:ph idx="1"/>
          </p:nvPr>
        </p:nvSpPr>
        <p:spPr>
          <a:xfrm>
            <a:off x="457200" y="1340768"/>
            <a:ext cx="8229600" cy="4785395"/>
          </a:xfrm>
        </p:spPr>
        <p:txBody>
          <a:bodyPr>
            <a:noAutofit/>
          </a:bodyPr>
          <a:lstStyle/>
          <a:p>
            <a:pPr marL="285750" lvl="0" indent="-285750" algn="just">
              <a:lnSpc>
                <a:spcPct val="120000"/>
              </a:lnSpc>
            </a:pPr>
            <a:r>
              <a:rPr lang="es-CL" sz="1600" b="1" dirty="0">
                <a:solidFill>
                  <a:prstClr val="black"/>
                </a:solidFill>
              </a:rPr>
              <a:t>Formulario de Pagos para optar al Trámite de Titulación </a:t>
            </a:r>
            <a:r>
              <a:rPr lang="es-CL" sz="1600" dirty="0">
                <a:solidFill>
                  <a:prstClr val="black"/>
                </a:solidFill>
              </a:rPr>
              <a:t>(4UF Certificado Título, 4UF Grado de Licenciatura). Se retira en la Coordinación de Vinculación Laboral (CVL), Decanato Facultad de Ingeniería y Ciencias, Edificio Ejército 441, 3er piso. Una vez cancelado, se debe entregar en esta misma Coordinación, junto con los siguientes documentos:</a:t>
            </a:r>
          </a:p>
          <a:p>
            <a:pPr marL="285750" lvl="0" indent="-285750" algn="just">
              <a:lnSpc>
                <a:spcPct val="120000"/>
              </a:lnSpc>
            </a:pPr>
            <a:r>
              <a:rPr lang="es-CL" sz="1600" b="1" dirty="0">
                <a:solidFill>
                  <a:prstClr val="black"/>
                </a:solidFill>
              </a:rPr>
              <a:t>Fotocopia Cédula de Identidad por ambos lados</a:t>
            </a:r>
            <a:r>
              <a:rPr lang="es-CL" sz="1600" dirty="0">
                <a:solidFill>
                  <a:prstClr val="black"/>
                </a:solidFill>
              </a:rPr>
              <a:t>.</a:t>
            </a:r>
          </a:p>
          <a:p>
            <a:pPr marL="285750" lvl="0" indent="-285750" algn="just">
              <a:lnSpc>
                <a:spcPct val="120000"/>
              </a:lnSpc>
            </a:pPr>
            <a:r>
              <a:rPr lang="es-CL" sz="1600" b="1" dirty="0">
                <a:solidFill>
                  <a:prstClr val="black"/>
                </a:solidFill>
              </a:rPr>
              <a:t>Certificado de Nacimiento </a:t>
            </a:r>
            <a:r>
              <a:rPr lang="es-CL" sz="1600" dirty="0">
                <a:solidFill>
                  <a:prstClr val="black"/>
                </a:solidFill>
              </a:rPr>
              <a:t>o fotocopia legalizada. Se obtiene en </a:t>
            </a:r>
            <a:r>
              <a:rPr lang="es-CL" sz="1600" dirty="0">
                <a:solidFill>
                  <a:prstClr val="black"/>
                </a:solidFill>
                <a:hlinkClick r:id="rId2"/>
              </a:rPr>
              <a:t>www.registrocivil.cl</a:t>
            </a:r>
            <a:r>
              <a:rPr lang="es-CL" sz="1600" dirty="0">
                <a:solidFill>
                  <a:prstClr val="black"/>
                </a:solidFill>
              </a:rPr>
              <a:t> </a:t>
            </a:r>
          </a:p>
          <a:p>
            <a:pPr marL="285750" lvl="0" indent="-285750" algn="just">
              <a:lnSpc>
                <a:spcPct val="120000"/>
              </a:lnSpc>
            </a:pPr>
            <a:r>
              <a:rPr lang="es-CL" sz="1600" b="1" dirty="0">
                <a:solidFill>
                  <a:prstClr val="black"/>
                </a:solidFill>
              </a:rPr>
              <a:t>Licencia de Enseñanza Media. </a:t>
            </a:r>
            <a:r>
              <a:rPr lang="es-CL" sz="1600" dirty="0">
                <a:solidFill>
                  <a:prstClr val="black"/>
                </a:solidFill>
              </a:rPr>
              <a:t>Se obtiene en </a:t>
            </a:r>
            <a:r>
              <a:rPr lang="es-CL" sz="1600" dirty="0">
                <a:solidFill>
                  <a:prstClr val="black"/>
                </a:solidFill>
                <a:hlinkClick r:id="rId3"/>
              </a:rPr>
              <a:t>www.mineduc.cl</a:t>
            </a:r>
            <a:r>
              <a:rPr lang="es-CL" sz="1600" dirty="0">
                <a:solidFill>
                  <a:prstClr val="black"/>
                </a:solidFill>
              </a:rPr>
              <a:t>  o fotocopia legalizada del original.</a:t>
            </a:r>
          </a:p>
          <a:p>
            <a:pPr marL="285750" lvl="0" indent="-285750" algn="just">
              <a:lnSpc>
                <a:spcPct val="120000"/>
              </a:lnSpc>
            </a:pPr>
            <a:r>
              <a:rPr lang="es-CL" sz="1600" b="1" dirty="0">
                <a:solidFill>
                  <a:prstClr val="black"/>
                </a:solidFill>
              </a:rPr>
              <a:t>Ficha de datos personales. </a:t>
            </a:r>
            <a:r>
              <a:rPr lang="es-CL" sz="1600" dirty="0">
                <a:solidFill>
                  <a:prstClr val="black"/>
                </a:solidFill>
              </a:rPr>
              <a:t>Se entrega en la Coordinación de Vinculación </a:t>
            </a:r>
            <a:r>
              <a:rPr lang="es-CL" sz="1600" dirty="0" smtClean="0">
                <a:solidFill>
                  <a:prstClr val="black"/>
                </a:solidFill>
              </a:rPr>
              <a:t>Laboral.</a:t>
            </a:r>
          </a:p>
          <a:p>
            <a:pPr marL="285750" lvl="0" indent="-285750" algn="just">
              <a:lnSpc>
                <a:spcPct val="120000"/>
              </a:lnSpc>
            </a:pPr>
            <a:r>
              <a:rPr lang="es-CL" sz="1600" b="1" dirty="0" smtClean="0">
                <a:solidFill>
                  <a:prstClr val="black"/>
                </a:solidFill>
              </a:rPr>
              <a:t>Impresión </a:t>
            </a:r>
            <a:r>
              <a:rPr lang="es-CL" sz="1600" b="1" dirty="0">
                <a:solidFill>
                  <a:prstClr val="black"/>
                </a:solidFill>
              </a:rPr>
              <a:t>del Comprobante de Encuesta de Titulación</a:t>
            </a:r>
            <a:r>
              <a:rPr lang="es-CL" sz="1600" dirty="0">
                <a:solidFill>
                  <a:prstClr val="black"/>
                </a:solidFill>
              </a:rPr>
              <a:t> publicada en el portal del alumno. </a:t>
            </a:r>
            <a:r>
              <a:rPr lang="es-CL" sz="1600" dirty="0" smtClean="0">
                <a:solidFill>
                  <a:srgbClr val="C00000"/>
                </a:solidFill>
              </a:rPr>
              <a:t>Clave </a:t>
            </a:r>
            <a:r>
              <a:rPr lang="es-CL" sz="1400" dirty="0" smtClean="0">
                <a:solidFill>
                  <a:srgbClr val="C00000"/>
                </a:solidFill>
              </a:rPr>
              <a:t>ICI006</a:t>
            </a:r>
            <a:endParaRPr lang="es-CL" sz="1600" dirty="0">
              <a:solidFill>
                <a:srgbClr val="C00000"/>
              </a:solidFill>
            </a:endParaRPr>
          </a:p>
          <a:p>
            <a:pPr marL="285750" lvl="0" indent="-285750" algn="just">
              <a:lnSpc>
                <a:spcPct val="120000"/>
              </a:lnSpc>
            </a:pPr>
            <a:r>
              <a:rPr lang="es-CL" sz="1600" b="1" dirty="0">
                <a:solidFill>
                  <a:prstClr val="black"/>
                </a:solidFill>
              </a:rPr>
              <a:t>Empaste. </a:t>
            </a:r>
            <a:r>
              <a:rPr lang="es-CL" sz="1600" dirty="0">
                <a:solidFill>
                  <a:prstClr val="black"/>
                </a:solidFill>
              </a:rPr>
              <a:t>En paralelo, se debe enviar la versión final de la memoria en formato Word a </a:t>
            </a:r>
            <a:r>
              <a:rPr lang="es-CL" sz="1600" dirty="0">
                <a:solidFill>
                  <a:prstClr val="black"/>
                </a:solidFill>
                <a:hlinkClick r:id="rId4"/>
              </a:rPr>
              <a:t>veronica.patino@udp.cl</a:t>
            </a:r>
            <a:r>
              <a:rPr lang="es-CL" sz="1600" dirty="0">
                <a:solidFill>
                  <a:prstClr val="black"/>
                </a:solidFill>
              </a:rPr>
              <a:t>, para revisión de formato y luego empastar un ejemplar y grabar 2 CD con la memoria, para su entrega en biblioteca. </a:t>
            </a:r>
            <a:r>
              <a:rPr lang="es-CL" sz="1600" u="sng" dirty="0">
                <a:solidFill>
                  <a:prstClr val="black"/>
                </a:solidFill>
              </a:rPr>
              <a:t>Esto no aplica para quienes rinden Examen de Titulación.</a:t>
            </a:r>
          </a:p>
          <a:p>
            <a:pPr marL="0" indent="0" algn="ctr">
              <a:buFont typeface="Arial" charset="0"/>
              <a:buNone/>
              <a:defRPr/>
            </a:pPr>
            <a:endParaRPr lang="es-CL" sz="1600" dirty="0"/>
          </a:p>
        </p:txBody>
      </p:sp>
      <p:sp>
        <p:nvSpPr>
          <p:cNvPr id="2" name="1 CuadroTexto"/>
          <p:cNvSpPr txBox="1"/>
          <p:nvPr/>
        </p:nvSpPr>
        <p:spPr>
          <a:xfrm>
            <a:off x="251520" y="260648"/>
            <a:ext cx="5303608" cy="523220"/>
          </a:xfrm>
          <a:prstGeom prst="rect">
            <a:avLst/>
          </a:prstGeom>
          <a:noFill/>
        </p:spPr>
        <p:txBody>
          <a:bodyPr wrap="square" rtlCol="0">
            <a:spAutoFit/>
          </a:bodyPr>
          <a:lstStyle/>
          <a:p>
            <a:pPr algn="ctr"/>
            <a:r>
              <a:rPr lang="es-CL" sz="2800" dirty="0">
                <a:solidFill>
                  <a:schemeClr val="bg1"/>
                </a:solidFill>
              </a:rPr>
              <a:t>D</a:t>
            </a:r>
            <a:r>
              <a:rPr lang="es-CL" sz="2800" dirty="0" smtClean="0">
                <a:solidFill>
                  <a:schemeClr val="bg1"/>
                </a:solidFill>
              </a:rPr>
              <a:t>ocumentos de Titulación</a:t>
            </a:r>
            <a:endParaRPr lang="es-CL" sz="2800" dirty="0">
              <a:solidFill>
                <a:schemeClr val="bg1"/>
              </a:solidFill>
            </a:endParaRPr>
          </a:p>
        </p:txBody>
      </p:sp>
    </p:spTree>
    <p:extLst>
      <p:ext uri="{BB962C8B-B14F-4D97-AF65-F5344CB8AC3E}">
        <p14:creationId xmlns:p14="http://schemas.microsoft.com/office/powerpoint/2010/main" val="2641710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600200"/>
            <a:ext cx="8229600" cy="4525963"/>
          </a:xfrm>
        </p:spPr>
        <p:txBody>
          <a:bodyPr>
            <a:normAutofit/>
          </a:bodyPr>
          <a:lstStyle/>
          <a:p>
            <a:pPr marL="285750" lvl="0" indent="-285750" algn="just"/>
            <a:r>
              <a:rPr lang="es-CL" sz="1800" b="1" dirty="0">
                <a:solidFill>
                  <a:prstClr val="black"/>
                </a:solidFill>
              </a:rPr>
              <a:t>Formulario de Pagos para optar al Trámite de Titulación </a:t>
            </a:r>
            <a:r>
              <a:rPr lang="es-CL" sz="1800" dirty="0">
                <a:solidFill>
                  <a:prstClr val="black"/>
                </a:solidFill>
              </a:rPr>
              <a:t>(4UF). Se retira en la Coordinación de Vinculación Laboral, Decanato Facultad de Ingeniería y Ciencias, Edificio Ejército 441, 3er piso. Una vez cancelado, se debe entregar en esta misma Coordinación, junto con los siguientes documentos:</a:t>
            </a:r>
          </a:p>
          <a:p>
            <a:pPr marL="285750" lvl="0" indent="-285750" algn="just"/>
            <a:r>
              <a:rPr lang="es-CL" sz="1800" b="1" dirty="0">
                <a:solidFill>
                  <a:prstClr val="black"/>
                </a:solidFill>
              </a:rPr>
              <a:t>Fotocopia Cédula de Identidad por ambos lados</a:t>
            </a:r>
            <a:r>
              <a:rPr lang="es-CL" sz="1800" dirty="0">
                <a:solidFill>
                  <a:prstClr val="black"/>
                </a:solidFill>
              </a:rPr>
              <a:t>.</a:t>
            </a:r>
          </a:p>
          <a:p>
            <a:pPr marL="285750" lvl="0" indent="-285750" algn="just"/>
            <a:r>
              <a:rPr lang="es-CL" sz="1800" b="1" dirty="0">
                <a:solidFill>
                  <a:prstClr val="black"/>
                </a:solidFill>
              </a:rPr>
              <a:t>Certificado de Nacimiento o fotocopia legalizada</a:t>
            </a:r>
            <a:r>
              <a:rPr lang="es-CL" sz="1800" dirty="0">
                <a:solidFill>
                  <a:prstClr val="black"/>
                </a:solidFill>
              </a:rPr>
              <a:t>. Se obtiene en </a:t>
            </a:r>
            <a:r>
              <a:rPr lang="es-CL" sz="1800" dirty="0">
                <a:solidFill>
                  <a:prstClr val="black"/>
                </a:solidFill>
                <a:hlinkClick r:id="rId2"/>
              </a:rPr>
              <a:t>www.registrocivil.cl</a:t>
            </a:r>
            <a:r>
              <a:rPr lang="es-CL" sz="1800" dirty="0">
                <a:solidFill>
                  <a:prstClr val="black"/>
                </a:solidFill>
              </a:rPr>
              <a:t> </a:t>
            </a:r>
          </a:p>
          <a:p>
            <a:pPr marL="285750" lvl="0" indent="-285750" algn="just"/>
            <a:r>
              <a:rPr lang="es-CL" sz="1800" b="1" dirty="0">
                <a:solidFill>
                  <a:prstClr val="black"/>
                </a:solidFill>
              </a:rPr>
              <a:t>Fotocopia de los Certificados de Licenciatura y de Título profesional</a:t>
            </a:r>
          </a:p>
          <a:p>
            <a:pPr marL="285750" lvl="0" indent="-285750" algn="just"/>
            <a:r>
              <a:rPr lang="es-CL" sz="1800" b="1" dirty="0">
                <a:solidFill>
                  <a:prstClr val="black"/>
                </a:solidFill>
              </a:rPr>
              <a:t>Impresión del Comprobante de Encuesta de Posgrado. </a:t>
            </a:r>
            <a:r>
              <a:rPr lang="es-CL" sz="1800" dirty="0">
                <a:solidFill>
                  <a:prstClr val="black"/>
                </a:solidFill>
              </a:rPr>
              <a:t>La clave de acceso es enviada por la unidad de Posgrado. </a:t>
            </a:r>
            <a:r>
              <a:rPr lang="es-CL" sz="1800" dirty="0" smtClean="0">
                <a:solidFill>
                  <a:prstClr val="black"/>
                </a:solidFill>
              </a:rPr>
              <a:t>Solicitarla a la académica Beatriz Marín, </a:t>
            </a:r>
            <a:r>
              <a:rPr lang="es-CL" sz="1800" dirty="0" smtClean="0">
                <a:solidFill>
                  <a:prstClr val="black"/>
                </a:solidFill>
                <a:hlinkClick r:id="rId3"/>
              </a:rPr>
              <a:t>beatriz.marin@mail.udp.cl</a:t>
            </a:r>
            <a:r>
              <a:rPr lang="es-CL" sz="1800" dirty="0">
                <a:solidFill>
                  <a:prstClr val="black"/>
                </a:solidFill>
              </a:rPr>
              <a:t> </a:t>
            </a:r>
            <a:r>
              <a:rPr lang="es-CL" sz="1800" dirty="0" smtClean="0">
                <a:solidFill>
                  <a:prstClr val="black"/>
                </a:solidFill>
              </a:rPr>
              <a:t>,Coordinadora del Programa Magíster en Ciencias de la Ingeniería de la Facultad,.</a:t>
            </a:r>
            <a:endParaRPr lang="es-CL" sz="1800" dirty="0">
              <a:solidFill>
                <a:prstClr val="black"/>
              </a:solidFill>
            </a:endParaRPr>
          </a:p>
          <a:p>
            <a:pPr marL="0" indent="0" algn="ctr">
              <a:buFont typeface="Arial" charset="0"/>
              <a:buNone/>
              <a:defRPr/>
            </a:pPr>
            <a:endParaRPr lang="es-CL" sz="1800" dirty="0"/>
          </a:p>
        </p:txBody>
      </p:sp>
      <p:sp>
        <p:nvSpPr>
          <p:cNvPr id="3" name="2 CuadroTexto"/>
          <p:cNvSpPr txBox="1"/>
          <p:nvPr/>
        </p:nvSpPr>
        <p:spPr>
          <a:xfrm>
            <a:off x="1" y="620688"/>
            <a:ext cx="5580112" cy="369332"/>
          </a:xfrm>
          <a:prstGeom prst="rect">
            <a:avLst/>
          </a:prstGeom>
          <a:noFill/>
        </p:spPr>
        <p:txBody>
          <a:bodyPr wrap="square" rtlCol="0">
            <a:spAutoFit/>
          </a:bodyPr>
          <a:lstStyle/>
          <a:p>
            <a:pPr algn="ctr"/>
            <a:r>
              <a:rPr lang="es-CL" b="1" dirty="0">
                <a:solidFill>
                  <a:schemeClr val="bg1"/>
                </a:solidFill>
              </a:rPr>
              <a:t>DOCUMENTACIÓN </a:t>
            </a:r>
            <a:r>
              <a:rPr lang="es-CL" b="1" dirty="0" smtClean="0">
                <a:solidFill>
                  <a:schemeClr val="bg1"/>
                </a:solidFill>
              </a:rPr>
              <a:t>PARA GRADO </a:t>
            </a:r>
            <a:r>
              <a:rPr lang="es-CL" b="1" dirty="0">
                <a:solidFill>
                  <a:schemeClr val="bg1"/>
                </a:solidFill>
              </a:rPr>
              <a:t>DE MAGISTER</a:t>
            </a:r>
            <a:endParaRPr lang="es-CL" dirty="0">
              <a:solidFill>
                <a:schemeClr val="bg1"/>
              </a:solidFill>
            </a:endParaRPr>
          </a:p>
        </p:txBody>
      </p:sp>
    </p:spTree>
    <p:extLst>
      <p:ext uri="{BB962C8B-B14F-4D97-AF65-F5344CB8AC3E}">
        <p14:creationId xmlns:p14="http://schemas.microsoft.com/office/powerpoint/2010/main" val="1400430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600200"/>
            <a:ext cx="8229600" cy="4525963"/>
          </a:xfrm>
        </p:spPr>
        <p:txBody>
          <a:bodyPr/>
          <a:lstStyle/>
          <a:p>
            <a:pPr algn="ctr">
              <a:defRPr/>
            </a:pPr>
            <a:endParaRPr lang="es-CL" altLang="es-CL" dirty="0" smtClean="0">
              <a:ea typeface="ＭＳ Ｐゴシック" pitchFamily="34" charset="-128"/>
            </a:endParaRPr>
          </a:p>
          <a:p>
            <a:pPr marL="0" indent="0" algn="ctr">
              <a:buNone/>
              <a:defRPr/>
            </a:pPr>
            <a:endParaRPr lang="es-CL" altLang="es-CL" dirty="0">
              <a:ea typeface="ＭＳ Ｐゴシック" pitchFamily="34" charset="-128"/>
            </a:endParaRPr>
          </a:p>
        </p:txBody>
      </p:sp>
      <p:sp>
        <p:nvSpPr>
          <p:cNvPr id="3" name="2 Rectángulo"/>
          <p:cNvSpPr/>
          <p:nvPr/>
        </p:nvSpPr>
        <p:spPr>
          <a:xfrm>
            <a:off x="2286000" y="2274600"/>
            <a:ext cx="5094312" cy="1034129"/>
          </a:xfrm>
          <a:prstGeom prst="rect">
            <a:avLst/>
          </a:prstGeom>
        </p:spPr>
        <p:txBody>
          <a:bodyPr wrap="square">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s-CL" b="1" i="0" u="none" strike="noStrike" kern="0" cap="none" spc="0" normalizeH="0" baseline="0" noProof="0" dirty="0" smtClean="0">
                <a:ln>
                  <a:noFill/>
                </a:ln>
                <a:solidFill>
                  <a:prstClr val="black"/>
                </a:solidFill>
                <a:effectLst/>
                <a:uLnTx/>
                <a:uFillTx/>
              </a:rPr>
              <a:t>RETIRO DE CERTIFICADOS</a:t>
            </a:r>
          </a:p>
          <a:p>
            <a:pPr marL="0" marR="0" lvl="0" indent="0" algn="ctr" defTabSz="914400" eaLnBrk="1" fontAlgn="auto" latinLnBrk="0" hangingPunct="1">
              <a:lnSpc>
                <a:spcPct val="100000"/>
              </a:lnSpc>
              <a:spcBef>
                <a:spcPct val="20000"/>
              </a:spcBef>
              <a:spcAft>
                <a:spcPts val="0"/>
              </a:spcAft>
              <a:buClrTx/>
              <a:buSzTx/>
              <a:buFontTx/>
              <a:buNone/>
              <a:tabLst/>
              <a:defRPr/>
            </a:pPr>
            <a:r>
              <a:rPr kumimoji="0" lang="es-CL" b="1" i="0" u="none" strike="noStrike" kern="0" cap="none" spc="0" normalizeH="0" baseline="0" noProof="0" dirty="0" smtClean="0">
                <a:ln>
                  <a:noFill/>
                </a:ln>
                <a:solidFill>
                  <a:prstClr val="black"/>
                </a:solidFill>
                <a:effectLst/>
                <a:uLnTx/>
                <a:uFillTx/>
              </a:rPr>
              <a:t> Of. de Registro y Certificación, </a:t>
            </a:r>
          </a:p>
          <a:p>
            <a:pPr marL="0" marR="0" lvl="0" indent="0" algn="ctr" defTabSz="914400" eaLnBrk="1" fontAlgn="auto" latinLnBrk="0" hangingPunct="1">
              <a:lnSpc>
                <a:spcPct val="100000"/>
              </a:lnSpc>
              <a:spcBef>
                <a:spcPct val="20000"/>
              </a:spcBef>
              <a:spcAft>
                <a:spcPts val="0"/>
              </a:spcAft>
              <a:buClrTx/>
              <a:buSzTx/>
              <a:buFontTx/>
              <a:buNone/>
              <a:tabLst/>
              <a:defRPr/>
            </a:pPr>
            <a:r>
              <a:rPr kumimoji="0" lang="es-CL" b="1" i="0" u="none" strike="noStrike" kern="0" cap="none" spc="0" normalizeH="0" baseline="0" noProof="0" dirty="0" smtClean="0">
                <a:ln>
                  <a:noFill/>
                </a:ln>
                <a:solidFill>
                  <a:prstClr val="black"/>
                </a:solidFill>
                <a:effectLst/>
                <a:uLnTx/>
                <a:uFillTx/>
              </a:rPr>
              <a:t>Manuel Rodríguez Sur 343, 5to piso al fondo</a:t>
            </a:r>
            <a:endParaRPr kumimoji="0" lang="es-CL"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624404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600200"/>
            <a:ext cx="8229600" cy="4525963"/>
          </a:xfrm>
        </p:spPr>
        <p:txBody>
          <a:bodyPr/>
          <a:lstStyle/>
          <a:p>
            <a:pPr algn="ctr">
              <a:defRPr/>
            </a:pPr>
            <a:endParaRPr lang="es-CL" altLang="es-CL" dirty="0" smtClean="0">
              <a:ea typeface="ＭＳ Ｐゴシック" pitchFamily="34" charset="-128"/>
            </a:endParaRPr>
          </a:p>
          <a:p>
            <a:pPr algn="ctr">
              <a:defRPr/>
            </a:pPr>
            <a:endParaRPr lang="es-CL" altLang="es-CL" dirty="0">
              <a:ea typeface="ＭＳ Ｐゴシック" pitchFamily="34" charset="-128"/>
            </a:endParaRPr>
          </a:p>
          <a:p>
            <a:pPr marL="0" indent="0" algn="ctr">
              <a:buFont typeface="Arial" charset="0"/>
              <a:buNone/>
              <a:defRPr/>
            </a:pPr>
            <a:r>
              <a:rPr lang="es-CL" altLang="es-CL" smtClean="0">
                <a:ea typeface="ＭＳ Ｐゴシック" pitchFamily="34" charset="-128"/>
              </a:rPr>
              <a:t>Muchas gracias.</a:t>
            </a:r>
            <a:endParaRPr lang="es-CL" altLang="es-CL" dirty="0" smtClean="0">
              <a:ea typeface="ＭＳ Ｐゴシック" pitchFamily="34" charset="-128"/>
            </a:endParaRPr>
          </a:p>
        </p:txBody>
      </p:sp>
    </p:spTree>
    <p:extLst>
      <p:ext uri="{BB962C8B-B14F-4D97-AF65-F5344CB8AC3E}">
        <p14:creationId xmlns:p14="http://schemas.microsoft.com/office/powerpoint/2010/main" val="1898465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2 Marcador de contenido"/>
          <p:cNvGraphicFramePr>
            <a:graphicFrameLocks noGrp="1"/>
          </p:cNvGraphicFramePr>
          <p:nvPr>
            <p:ph idx="1"/>
            <p:extLst>
              <p:ext uri="{D42A27DB-BD31-4B8C-83A1-F6EECF244321}">
                <p14:modId xmlns:p14="http://schemas.microsoft.com/office/powerpoint/2010/main" val="4018411052"/>
              </p:ext>
            </p:extLst>
          </p:nvPr>
        </p:nvGraphicFramePr>
        <p:xfrm>
          <a:off x="179512" y="1700213"/>
          <a:ext cx="8784976" cy="4681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251520" y="260648"/>
            <a:ext cx="5256584" cy="523220"/>
          </a:xfrm>
          <a:prstGeom prst="rect">
            <a:avLst/>
          </a:prstGeom>
          <a:noFill/>
        </p:spPr>
        <p:txBody>
          <a:bodyPr wrap="square" rtlCol="0">
            <a:spAutoFit/>
          </a:bodyPr>
          <a:lstStyle/>
          <a:p>
            <a:pPr algn="ctr"/>
            <a:r>
              <a:rPr lang="es-CL" sz="2800" dirty="0" smtClean="0">
                <a:solidFill>
                  <a:schemeClr val="bg1"/>
                </a:solidFill>
              </a:rPr>
              <a:t>Proceso</a:t>
            </a:r>
            <a:endParaRPr lang="es-CL" sz="2800" dirty="0">
              <a:solidFill>
                <a:schemeClr val="bg1"/>
              </a:solidFill>
            </a:endParaRPr>
          </a:p>
        </p:txBody>
      </p:sp>
      <p:sp>
        <p:nvSpPr>
          <p:cNvPr id="4" name="3 Flecha derecha"/>
          <p:cNvSpPr/>
          <p:nvPr/>
        </p:nvSpPr>
        <p:spPr>
          <a:xfrm>
            <a:off x="2771800" y="4581128"/>
            <a:ext cx="2304256" cy="14401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Flecha derecha"/>
          <p:cNvSpPr/>
          <p:nvPr/>
        </p:nvSpPr>
        <p:spPr>
          <a:xfrm>
            <a:off x="2627784" y="3501008"/>
            <a:ext cx="144016" cy="91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Flecha derecha"/>
          <p:cNvSpPr/>
          <p:nvPr/>
        </p:nvSpPr>
        <p:spPr>
          <a:xfrm flipV="1">
            <a:off x="3491880" y="3501007"/>
            <a:ext cx="288032" cy="91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Flecha derecha"/>
          <p:cNvSpPr/>
          <p:nvPr/>
        </p:nvSpPr>
        <p:spPr>
          <a:xfrm>
            <a:off x="4427984" y="3523867"/>
            <a:ext cx="432048" cy="6857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153683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2800" dirty="0" smtClean="0">
                <a:solidFill>
                  <a:schemeClr val="bg1"/>
                </a:solidFill>
              </a:rPr>
              <a:t>Cálculo Nota Final de Titulación</a:t>
            </a:r>
            <a:endParaRPr lang="es-CL" sz="2800" dirty="0">
              <a:solidFill>
                <a:schemeClr val="bg1"/>
              </a:solidFill>
            </a:endParaRPr>
          </a:p>
        </p:txBody>
      </p:sp>
      <p:sp>
        <p:nvSpPr>
          <p:cNvPr id="3" name="2 Marcador de contenido"/>
          <p:cNvSpPr>
            <a:spLocks noGrp="1"/>
          </p:cNvSpPr>
          <p:nvPr>
            <p:ph idx="1"/>
          </p:nvPr>
        </p:nvSpPr>
        <p:spPr>
          <a:xfrm>
            <a:off x="457200" y="1484784"/>
            <a:ext cx="8229600" cy="4320480"/>
          </a:xfrm>
        </p:spPr>
        <p:txBody>
          <a:bodyPr>
            <a:normAutofit lnSpcReduction="10000"/>
          </a:bodyPr>
          <a:lstStyle/>
          <a:p>
            <a:pPr marL="0" lvl="0" indent="0" algn="ctr" eaLnBrk="0" fontAlgn="base" hangingPunct="0">
              <a:buNone/>
              <a:defRPr/>
            </a:pPr>
            <a:r>
              <a:rPr lang="es-CL" sz="2000" dirty="0">
                <a:solidFill>
                  <a:prstClr val="black"/>
                </a:solidFill>
                <a:ea typeface="Calibri"/>
                <a:cs typeface="Times New Roman"/>
              </a:rPr>
              <a:t> </a:t>
            </a:r>
            <a:endParaRPr lang="es-CL" sz="2000" dirty="0" smtClean="0">
              <a:solidFill>
                <a:prstClr val="black"/>
              </a:solidFill>
              <a:ea typeface="Calibri"/>
              <a:cs typeface="Times New Roman"/>
            </a:endParaRPr>
          </a:p>
          <a:p>
            <a:pPr marL="0" indent="0">
              <a:spcAft>
                <a:spcPts val="0"/>
              </a:spcAft>
              <a:buNone/>
            </a:pPr>
            <a:r>
              <a:rPr lang="es-CL" sz="2000" dirty="0">
                <a:solidFill>
                  <a:srgbClr val="000000"/>
                </a:solidFill>
                <a:ea typeface="Calibri"/>
                <a:cs typeface="Times New Roman"/>
              </a:rPr>
              <a:t> </a:t>
            </a:r>
            <a:endParaRPr lang="es-CL" sz="2000" dirty="0">
              <a:ea typeface="Calibri"/>
              <a:cs typeface="Times New Roman"/>
            </a:endParaRPr>
          </a:p>
          <a:p>
            <a:pPr marL="0" indent="0" algn="ctr">
              <a:spcAft>
                <a:spcPts val="0"/>
              </a:spcAft>
              <a:buNone/>
            </a:pPr>
            <a:r>
              <a:rPr lang="es-CL" sz="2400" b="1" dirty="0">
                <a:ea typeface="Calibri"/>
                <a:cs typeface="Times New Roman"/>
              </a:rPr>
              <a:t>Nota Final de Titulación Alumnos ingreso 2010-2014</a:t>
            </a:r>
          </a:p>
          <a:p>
            <a:pPr marL="0" indent="0" algn="ctr">
              <a:spcAft>
                <a:spcPts val="0"/>
              </a:spcAft>
              <a:buNone/>
            </a:pPr>
            <a:r>
              <a:rPr lang="es-CL" sz="2400" b="1" dirty="0">
                <a:ea typeface="Calibri"/>
                <a:cs typeface="Times New Roman"/>
              </a:rPr>
              <a:t>Escuela de Ingeniería Industrial</a:t>
            </a:r>
          </a:p>
          <a:p>
            <a:pPr marL="0" indent="0" algn="ctr">
              <a:spcAft>
                <a:spcPts val="0"/>
              </a:spcAft>
              <a:buNone/>
            </a:pPr>
            <a:r>
              <a:rPr lang="es-CL" sz="2400" b="1" dirty="0">
                <a:ea typeface="Calibri"/>
                <a:cs typeface="Times New Roman"/>
              </a:rPr>
              <a:t>De acuerdo a Resolución N°277/2015 (VRA 05-10-2015)</a:t>
            </a:r>
          </a:p>
          <a:p>
            <a:pPr marL="0" indent="0" algn="just">
              <a:spcAft>
                <a:spcPts val="0"/>
              </a:spcAft>
              <a:buNone/>
            </a:pPr>
            <a:r>
              <a:rPr lang="es-CL" sz="2400" b="1" dirty="0">
                <a:solidFill>
                  <a:srgbClr val="000000"/>
                </a:solidFill>
                <a:ea typeface="Calibri"/>
                <a:cs typeface="Times New Roman"/>
              </a:rPr>
              <a:t> </a:t>
            </a:r>
            <a:endParaRPr lang="es-CL" sz="2400" b="1" dirty="0">
              <a:ea typeface="Calibri"/>
              <a:cs typeface="Times New Roman"/>
            </a:endParaRPr>
          </a:p>
          <a:p>
            <a:pPr marL="0" indent="0" algn="just">
              <a:spcAft>
                <a:spcPts val="0"/>
              </a:spcAft>
              <a:buNone/>
            </a:pPr>
            <a:r>
              <a:rPr lang="es-CL" sz="2000" dirty="0">
                <a:solidFill>
                  <a:srgbClr val="000000"/>
                </a:solidFill>
                <a:ea typeface="Calibri"/>
                <a:cs typeface="Times New Roman"/>
              </a:rPr>
              <a:t/>
            </a:r>
            <a:br>
              <a:rPr lang="es-CL" sz="2000" dirty="0">
                <a:solidFill>
                  <a:srgbClr val="000000"/>
                </a:solidFill>
                <a:ea typeface="Calibri"/>
                <a:cs typeface="Times New Roman"/>
              </a:rPr>
            </a:br>
            <a:r>
              <a:rPr lang="es-CL" sz="2000" dirty="0">
                <a:solidFill>
                  <a:srgbClr val="000000"/>
                </a:solidFill>
                <a:ea typeface="Calibri"/>
                <a:cs typeface="Times New Roman"/>
              </a:rPr>
              <a:t>La Resolución N° 277/2015</a:t>
            </a:r>
            <a:r>
              <a:rPr lang="es-CL" sz="2000" dirty="0">
                <a:ea typeface="Calibri"/>
                <a:cs typeface="Times New Roman"/>
              </a:rPr>
              <a:t> establece que  los estudiantes que hayan ingresado al Plan de Estudio N° 4 entre los años 2010 y 2014 podrán optar por la modalidad de cálculo aplicable desde la cohorte 2015, documentando su opción ante el Coordinador de Vinculación Laboral al momento de inscribir su actividad de Titulación.</a:t>
            </a:r>
          </a:p>
          <a:p>
            <a:pPr marL="0" lvl="0" indent="0" algn="ctr" eaLnBrk="0" fontAlgn="base" hangingPunct="0">
              <a:buNone/>
              <a:defRPr/>
            </a:pPr>
            <a:endParaRPr lang="es-CL" sz="2000" dirty="0">
              <a:solidFill>
                <a:prstClr val="black"/>
              </a:solidFill>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3025885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normAutofit lnSpcReduction="10000"/>
          </a:bodyPr>
          <a:lstStyle/>
          <a:p>
            <a:pPr marL="0" lvl="0" indent="0">
              <a:buNone/>
            </a:pPr>
            <a:r>
              <a:rPr lang="es-CL" sz="1900" b="1" dirty="0">
                <a:solidFill>
                  <a:srgbClr val="000000"/>
                </a:solidFill>
                <a:ea typeface="Calibri"/>
                <a:cs typeface="Times New Roman"/>
              </a:rPr>
              <a:t>MODALIDAD 1: Cálculo cohortes ingreso 2010 a 2014 (Plan </a:t>
            </a:r>
            <a:r>
              <a:rPr lang="es-CL" sz="1900" b="1" dirty="0" smtClean="0">
                <a:solidFill>
                  <a:srgbClr val="000000"/>
                </a:solidFill>
                <a:ea typeface="Calibri"/>
                <a:cs typeface="Times New Roman"/>
              </a:rPr>
              <a:t>4.0</a:t>
            </a:r>
            <a:r>
              <a:rPr lang="es-CL" sz="1900" b="1" dirty="0">
                <a:solidFill>
                  <a:srgbClr val="000000"/>
                </a:solidFill>
                <a:ea typeface="Calibri"/>
                <a:cs typeface="Times New Roman"/>
              </a:rPr>
              <a:t>)</a:t>
            </a:r>
            <a:endParaRPr lang="es-CL" sz="1900" dirty="0">
              <a:solidFill>
                <a:prstClr val="black"/>
              </a:solidFill>
              <a:ea typeface="Calibri"/>
              <a:cs typeface="Times New Roman"/>
            </a:endParaRPr>
          </a:p>
          <a:p>
            <a:pPr marL="0" lvl="0" indent="0">
              <a:buNone/>
            </a:pPr>
            <a:r>
              <a:rPr lang="es-CL" sz="1900" dirty="0">
                <a:solidFill>
                  <a:srgbClr val="000000"/>
                </a:solidFill>
                <a:ea typeface="Calibri"/>
                <a:cs typeface="Times New Roman"/>
              </a:rPr>
              <a:t> </a:t>
            </a:r>
            <a:endParaRPr lang="es-CL" sz="1900" dirty="0">
              <a:solidFill>
                <a:prstClr val="black"/>
              </a:solidFill>
              <a:ea typeface="Calibri"/>
              <a:cs typeface="Times New Roman"/>
            </a:endParaRPr>
          </a:p>
          <a:p>
            <a:pPr marL="0" lvl="0" indent="0" algn="just">
              <a:buNone/>
            </a:pPr>
            <a:r>
              <a:rPr lang="es-CL" sz="1900" i="1" dirty="0">
                <a:solidFill>
                  <a:srgbClr val="000000"/>
                </a:solidFill>
                <a:ea typeface="Calibri"/>
                <a:cs typeface="Times New Roman"/>
              </a:rPr>
              <a:t>El promedio de notas del Plan de Estudios (PE) será el mayor valor </a:t>
            </a:r>
            <a:r>
              <a:rPr lang="es-CL" sz="1900" i="1" dirty="0">
                <a:solidFill>
                  <a:prstClr val="black"/>
                </a:solidFill>
                <a:ea typeface="Calibri"/>
                <a:cs typeface="Times New Roman"/>
              </a:rPr>
              <a:t> entre el promedio de notas de la totalidad de asignaturas de la carrera y el promedio de las asignaturas de los últimos 6 semestres según Malla Curricular. Ambos promedios se refieren al promedio ponderado por los créditos de cada curso. Para ambos casos, se imputa solo la nota de las asignaturas aprobadas. Cuando exista un proceso de Titulación que signifique aprobar una cierta cantidad de créditos, como es por ejemplo la Titulación con actividad de Memoria o Taller profesional, el promedio final considera la nota de título ponderado por el número de créditos respectivo.</a:t>
            </a:r>
            <a:endParaRPr lang="es-CL" sz="1900" dirty="0">
              <a:solidFill>
                <a:prstClr val="black"/>
              </a:solidFill>
              <a:ea typeface="Calibri"/>
              <a:cs typeface="Times New Roman"/>
            </a:endParaRPr>
          </a:p>
          <a:p>
            <a:pPr marL="0" lvl="0" indent="0">
              <a:buNone/>
            </a:pPr>
            <a:r>
              <a:rPr lang="es-CL" sz="1900" i="1" dirty="0">
                <a:solidFill>
                  <a:prstClr val="black"/>
                </a:solidFill>
                <a:ea typeface="Calibri"/>
                <a:cs typeface="Times New Roman"/>
              </a:rPr>
              <a:t> </a:t>
            </a:r>
            <a:endParaRPr lang="es-CL" sz="1900" dirty="0">
              <a:solidFill>
                <a:prstClr val="black"/>
              </a:solidFill>
              <a:ea typeface="Calibri"/>
              <a:cs typeface="Times New Roman"/>
            </a:endParaRPr>
          </a:p>
          <a:p>
            <a:pPr marL="0" lvl="0" indent="0">
              <a:buNone/>
            </a:pPr>
            <a:r>
              <a:rPr lang="es-CL" sz="1900" b="1" dirty="0">
                <a:solidFill>
                  <a:prstClr val="black"/>
                </a:solidFill>
                <a:ea typeface="Calibri"/>
                <a:cs typeface="Times New Roman"/>
              </a:rPr>
              <a:t>Para el cálculo del promedio de los últimos 6 semestres se considera el CFG de mejor nota.</a:t>
            </a:r>
            <a:endParaRPr lang="es-CL" sz="1900" dirty="0">
              <a:solidFill>
                <a:prstClr val="black"/>
              </a:solidFill>
              <a:ea typeface="Calibri"/>
              <a:cs typeface="Times New Roman"/>
            </a:endParaRPr>
          </a:p>
          <a:p>
            <a:pPr marL="0" lvl="0" indent="0">
              <a:buNone/>
            </a:pPr>
            <a:r>
              <a:rPr lang="es-CL" sz="1900" b="1" dirty="0">
                <a:solidFill>
                  <a:prstClr val="black"/>
                </a:solidFill>
                <a:ea typeface="Calibri"/>
                <a:cs typeface="Times New Roman"/>
              </a:rPr>
              <a:t> </a:t>
            </a:r>
            <a:endParaRPr lang="es-CL" sz="1900" dirty="0">
              <a:solidFill>
                <a:prstClr val="black"/>
              </a:solidFill>
              <a:ea typeface="Calibri"/>
              <a:cs typeface="Times New Roman"/>
            </a:endParaRPr>
          </a:p>
          <a:p>
            <a:endParaRPr lang="es-CL" dirty="0"/>
          </a:p>
        </p:txBody>
      </p:sp>
    </p:spTree>
    <p:extLst>
      <p:ext uri="{BB962C8B-B14F-4D97-AF65-F5344CB8AC3E}">
        <p14:creationId xmlns:p14="http://schemas.microsoft.com/office/powerpoint/2010/main" val="2976061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2800" dirty="0" smtClean="0">
                <a:solidFill>
                  <a:schemeClr val="bg1"/>
                </a:solidFill>
              </a:rPr>
              <a:t>Cálculo Nota Final de Titulación</a:t>
            </a:r>
            <a:endParaRPr lang="es-CL" sz="2800" dirty="0">
              <a:solidFill>
                <a:schemeClr val="bg1"/>
              </a:solidFill>
            </a:endParaRPr>
          </a:p>
        </p:txBody>
      </p:sp>
      <p:sp>
        <p:nvSpPr>
          <p:cNvPr id="3" name="2 Marcador de contenido"/>
          <p:cNvSpPr>
            <a:spLocks noGrp="1"/>
          </p:cNvSpPr>
          <p:nvPr>
            <p:ph idx="1"/>
          </p:nvPr>
        </p:nvSpPr>
        <p:spPr>
          <a:xfrm>
            <a:off x="457200" y="1484784"/>
            <a:ext cx="8229600" cy="4320480"/>
          </a:xfrm>
        </p:spPr>
        <p:txBody>
          <a:bodyPr>
            <a:normAutofit/>
          </a:bodyPr>
          <a:lstStyle/>
          <a:p>
            <a:pPr marL="0" lvl="0" indent="0" algn="ctr" eaLnBrk="0" fontAlgn="base" hangingPunct="0">
              <a:buNone/>
              <a:defRPr/>
            </a:pPr>
            <a:r>
              <a:rPr lang="es-CL" sz="2000" dirty="0">
                <a:solidFill>
                  <a:prstClr val="black"/>
                </a:solidFill>
                <a:ea typeface="Calibri"/>
                <a:cs typeface="Times New Roman"/>
              </a:rPr>
              <a:t> </a:t>
            </a:r>
            <a:endParaRPr lang="es-CL" sz="2000" dirty="0" smtClean="0">
              <a:solidFill>
                <a:prstClr val="black"/>
              </a:solidFill>
              <a:ea typeface="Calibri"/>
              <a:cs typeface="Times New Roman"/>
            </a:endParaRPr>
          </a:p>
          <a:p>
            <a:pPr marL="0" lvl="0" indent="0" algn="ctr" eaLnBrk="0" fontAlgn="base" hangingPunct="0">
              <a:buNone/>
              <a:defRPr/>
            </a:pPr>
            <a:endParaRPr lang="es-CL" sz="2000" dirty="0">
              <a:solidFill>
                <a:prstClr val="black"/>
              </a:solidFill>
              <a:effectLst>
                <a:outerShdw blurRad="38100" dist="38100" dir="2700000" algn="tl">
                  <a:srgbClr val="000000">
                    <a:alpha val="43137"/>
                  </a:srgbClr>
                </a:outerShdw>
              </a:effectLst>
              <a:ea typeface="Calibri"/>
              <a:cs typeface="Times New Roman"/>
            </a:endParaRPr>
          </a:p>
        </p:txBody>
      </p:sp>
      <mc:AlternateContent xmlns:mc="http://schemas.openxmlformats.org/markup-compatibility/2006" xmlns:a14="http://schemas.microsoft.com/office/drawing/2010/main">
        <mc:Choice Requires="a14">
          <p:sp>
            <p:nvSpPr>
              <p:cNvPr id="4" name="3 Rectángulo"/>
              <p:cNvSpPr/>
              <p:nvPr/>
            </p:nvSpPr>
            <p:spPr>
              <a:xfrm>
                <a:off x="899592" y="1052736"/>
                <a:ext cx="7848872" cy="4973926"/>
              </a:xfrm>
              <a:prstGeom prst="rect">
                <a:avLst/>
              </a:prstGeom>
            </p:spPr>
            <p:txBody>
              <a:bodyPr wrap="square">
                <a:spAutoFit/>
              </a:bodyPr>
              <a:lstStyle/>
              <a:p>
                <a:pPr marL="0" marR="0" lvl="0" indent="0" defTabSz="914400" eaLnBrk="1" fontAlgn="auto" latinLnBrk="0" hangingPunct="1">
                  <a:lnSpc>
                    <a:spcPct val="90000"/>
                  </a:lnSpc>
                  <a:spcBef>
                    <a:spcPts val="1000"/>
                  </a:spcBef>
                  <a:spcAft>
                    <a:spcPts val="0"/>
                  </a:spcAft>
                  <a:buClrTx/>
                  <a:buSzTx/>
                  <a:buFontTx/>
                  <a:buNone/>
                  <a:tabLst/>
                  <a:defRPr/>
                </a:pPr>
                <a:r>
                  <a:rPr kumimoji="0" lang="es-CL" sz="2000" b="1" i="0" u="none" strike="noStrike" kern="0" cap="none" spc="0" normalizeH="0" baseline="0" noProof="0" dirty="0" smtClean="0">
                    <a:ln>
                      <a:noFill/>
                    </a:ln>
                    <a:solidFill>
                      <a:prstClr val="black"/>
                    </a:solidFill>
                    <a:effectLst/>
                    <a:uLnTx/>
                    <a:uFillTx/>
                  </a:rPr>
                  <a:t>MODALIDAD 1 (PLAN 4.0)</a:t>
                </a:r>
              </a:p>
              <a:p>
                <a:pPr marL="0" marR="0" lvl="0" indent="0" defTabSz="914400" eaLnBrk="1" fontAlgn="auto" latinLnBrk="0" hangingPunct="1">
                  <a:lnSpc>
                    <a:spcPct val="90000"/>
                  </a:lnSpc>
                  <a:spcBef>
                    <a:spcPts val="1000"/>
                  </a:spcBef>
                  <a:spcAft>
                    <a:spcPts val="0"/>
                  </a:spcAft>
                  <a:buClrTx/>
                  <a:buSzTx/>
                  <a:buFontTx/>
                  <a:buNone/>
                  <a:tabLst/>
                  <a:defRPr/>
                </a:pPr>
                <a:endParaRPr kumimoji="0" lang="es-CL" sz="2000" b="1"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L" sz="2000" b="0" i="0" u="none" strike="noStrike" kern="0" cap="none" spc="0" normalizeH="0" baseline="0" noProof="0" dirty="0" smtClean="0">
                    <a:ln>
                      <a:noFill/>
                    </a:ln>
                    <a:solidFill>
                      <a:prstClr val="black"/>
                    </a:solidFill>
                    <a:effectLst/>
                    <a:uLnTx/>
                    <a:uFillTx/>
                  </a:rPr>
                  <a:t>Incluye Nota de Titulación</a:t>
                </a:r>
              </a:p>
              <a:p>
                <a:pPr marL="342900" marR="0" lvl="0" indent="-3429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L" sz="2000" b="0" i="0" u="none" strike="noStrike" kern="0" cap="none" spc="0" normalizeH="0" baseline="0" noProof="0" dirty="0" smtClean="0">
                    <a:ln>
                      <a:noFill/>
                    </a:ln>
                    <a:solidFill>
                      <a:prstClr val="black"/>
                    </a:solidFill>
                    <a:effectLst/>
                    <a:uLnTx/>
                    <a:uFillTx/>
                  </a:rPr>
                  <a:t>Considera solo asignaturas aprobadas</a:t>
                </a:r>
              </a:p>
              <a:p>
                <a:pPr marL="342900" marR="0" lvl="0" indent="-3429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L" sz="2000" b="0" i="0" u="none" strike="noStrike" kern="0" cap="none" spc="0" normalizeH="0" baseline="0" noProof="0" dirty="0" smtClean="0">
                    <a:ln>
                      <a:noFill/>
                    </a:ln>
                    <a:solidFill>
                      <a:prstClr val="black"/>
                    </a:solidFill>
                    <a:effectLst/>
                    <a:uLnTx/>
                    <a:uFillTx/>
                  </a:rPr>
                  <a:t>Cálculo promedio últimos 6 semestre incluye semestre 6 a 11 y se considera el CFG de mejor nota.</a:t>
                </a:r>
              </a:p>
              <a:p>
                <a:pPr marL="342900" marR="0" lvl="0" indent="-3429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CL" sz="2000" b="0" i="0" u="none" strike="noStrike" kern="0" cap="none" spc="0" normalizeH="0" baseline="0" noProof="0" dirty="0">
                  <a:ln>
                    <a:noFill/>
                  </a:ln>
                  <a:solidFill>
                    <a:prstClr val="black"/>
                  </a:solidFill>
                  <a:effectLst/>
                  <a:uLnTx/>
                  <a:uFillTx/>
                </a:endParaRPr>
              </a:p>
              <a:p>
                <a:pPr marL="457200" marR="0" lvl="0" indent="-457200" defTabSz="914400" eaLnBrk="1" fontAlgn="auto" latinLnBrk="0" hangingPunct="1">
                  <a:lnSpc>
                    <a:spcPct val="90000"/>
                  </a:lnSpc>
                  <a:spcBef>
                    <a:spcPts val="1000"/>
                  </a:spcBef>
                  <a:spcAft>
                    <a:spcPts val="0"/>
                  </a:spcAft>
                  <a:buClrTx/>
                  <a:buSzTx/>
                  <a:buFont typeface="+mj-lt"/>
                  <a:buAutoNum type="arabicParenR"/>
                  <a:tabLst/>
                  <a:defRPr/>
                </a:pPr>
                <a14:m>
                  <m:oMath xmlns:m="http://schemas.openxmlformats.org/officeDocument/2006/math">
                    <m:nary>
                      <m:naryPr>
                        <m:chr m:val="∑"/>
                        <m:ctrlPr>
                          <a:rPr kumimoji="0" lang="pt-BR" sz="2000" b="0" i="1" u="none" strike="noStrike" kern="0" cap="none" spc="0" normalizeH="0" baseline="0" noProof="0" smtClean="0">
                            <a:ln>
                              <a:noFill/>
                            </a:ln>
                            <a:solidFill>
                              <a:prstClr val="black"/>
                            </a:solidFill>
                            <a:effectLst/>
                            <a:uLnTx/>
                            <a:uFillTx/>
                            <a:latin typeface="Cambria Math"/>
                            <a:ea typeface="Cambria Math" panose="02040503050406030204" pitchFamily="18" charset="0"/>
                          </a:rPr>
                        </m:ctrlPr>
                      </m:naryPr>
                      <m:sub/>
                      <m:sup/>
                      <m:e>
                        <m:d>
                          <m:dPr>
                            <m:ctrlPr>
                              <a:rPr kumimoji="0" lang="pt-BR" sz="2000" b="0" i="1" u="none" strike="noStrike" kern="0" cap="none" spc="0" normalizeH="0" baseline="0" noProof="0" smtClean="0">
                                <a:ln>
                                  <a:noFill/>
                                </a:ln>
                                <a:solidFill>
                                  <a:prstClr val="black"/>
                                </a:solidFill>
                                <a:effectLst/>
                                <a:uLnTx/>
                                <a:uFillTx/>
                                <a:latin typeface="Cambria Math"/>
                                <a:ea typeface="Cambria Math" panose="02040503050406030204" pitchFamily="18" charset="0"/>
                              </a:rPr>
                            </m:ctrlPr>
                          </m:dPr>
                          <m:e>
                            <m:func>
                              <m:funcPr>
                                <m:ctrlPr>
                                  <a:rPr kumimoji="0" lang="pt-BR" sz="2000" b="0" i="1" u="none" strike="noStrike" kern="0" cap="none" spc="0" normalizeH="0" baseline="0" noProof="0" smtClean="0">
                                    <a:ln>
                                      <a:noFill/>
                                    </a:ln>
                                    <a:solidFill>
                                      <a:prstClr val="black"/>
                                    </a:solidFill>
                                    <a:effectLst/>
                                    <a:uLnTx/>
                                    <a:uFillTx/>
                                    <a:latin typeface="Cambria Math"/>
                                    <a:ea typeface="Cambria Math" panose="02040503050406030204" pitchFamily="18" charset="0"/>
                                  </a:rPr>
                                </m:ctrlPr>
                              </m:funcPr>
                              <m:fName/>
                              <m:e>
                                <m:f>
                                  <m:fPr>
                                    <m:ctrlPr>
                                      <a:rPr kumimoji="0" lang="pt-BR" sz="2000" b="0" i="1" u="none" strike="noStrike" kern="0" cap="none" spc="0" normalizeH="0" baseline="0" noProof="0" smtClean="0">
                                        <a:ln>
                                          <a:noFill/>
                                        </a:ln>
                                        <a:solidFill>
                                          <a:prstClr val="black"/>
                                        </a:solidFill>
                                        <a:effectLst/>
                                        <a:uLnTx/>
                                        <a:uFillTx/>
                                        <a:latin typeface="Cambria Math"/>
                                        <a:ea typeface="Cambria Math" panose="02040503050406030204" pitchFamily="18" charset="0"/>
                                      </a:rPr>
                                    </m:ctrlPr>
                                  </m:fPr>
                                  <m:num>
                                    <m:r>
                                      <a:rPr kumimoji="0" lang="es-CL" sz="2000" b="0" i="1" u="none" strike="noStrike" kern="0" cap="none" spc="0" normalizeH="0" baseline="0" noProof="0" smtClean="0">
                                        <a:ln>
                                          <a:noFill/>
                                        </a:ln>
                                        <a:solidFill>
                                          <a:prstClr val="black"/>
                                        </a:solidFill>
                                        <a:effectLst/>
                                        <a:uLnTx/>
                                        <a:uFillTx/>
                                        <a:latin typeface="Cambria Math"/>
                                        <a:ea typeface="Cambria Math" panose="02040503050406030204" pitchFamily="18" charset="0"/>
                                      </a:rPr>
                                      <m:t>𝑁𝑜𝑡𝑎𝑠</m:t>
                                    </m:r>
                                    <m:r>
                                      <a:rPr kumimoji="0" lang="es-CL" sz="2000" b="0" i="1" u="none" strike="noStrike" kern="0" cap="none" spc="0" normalizeH="0" baseline="0" noProof="0" smtClean="0">
                                        <a:ln>
                                          <a:noFill/>
                                        </a:ln>
                                        <a:solidFill>
                                          <a:prstClr val="black"/>
                                        </a:solidFill>
                                        <a:effectLst/>
                                        <a:uLnTx/>
                                        <a:uFillTx/>
                                        <a:latin typeface="Cambria Math"/>
                                        <a:ea typeface="Cambria Math" panose="02040503050406030204" pitchFamily="18" charset="0"/>
                                      </a:rPr>
                                      <m:t> ∗ </m:t>
                                    </m:r>
                                    <m:r>
                                      <a:rPr kumimoji="0" lang="es-CL" sz="2000" b="0" i="1" u="none" strike="noStrike" kern="0" cap="none" spc="0" normalizeH="0" baseline="0" noProof="0" smtClean="0">
                                        <a:ln>
                                          <a:noFill/>
                                        </a:ln>
                                        <a:solidFill>
                                          <a:prstClr val="black"/>
                                        </a:solidFill>
                                        <a:effectLst/>
                                        <a:uLnTx/>
                                        <a:uFillTx/>
                                        <a:latin typeface="Cambria Math"/>
                                        <a:ea typeface="Cambria Math" panose="02040503050406030204" pitchFamily="18" charset="0"/>
                                      </a:rPr>
                                      <m:t>𝐶𝑟</m:t>
                                    </m:r>
                                    <m:r>
                                      <a:rPr kumimoji="0" lang="es-CL" sz="2000" b="0" i="1" u="none" strike="noStrike" kern="0" cap="none" spc="0" normalizeH="0" baseline="0" noProof="0" smtClean="0">
                                        <a:ln>
                                          <a:noFill/>
                                        </a:ln>
                                        <a:solidFill>
                                          <a:prstClr val="black"/>
                                        </a:solidFill>
                                        <a:effectLst/>
                                        <a:uLnTx/>
                                        <a:uFillTx/>
                                        <a:latin typeface="Cambria Math"/>
                                        <a:ea typeface="Cambria Math" panose="02040503050406030204" pitchFamily="18" charset="0"/>
                                      </a:rPr>
                                      <m:t>é</m:t>
                                    </m:r>
                                    <m:r>
                                      <a:rPr kumimoji="0" lang="es-CL" sz="2000" b="0" i="1" u="none" strike="noStrike" kern="0" cap="none" spc="0" normalizeH="0" baseline="0" noProof="0" smtClean="0">
                                        <a:ln>
                                          <a:noFill/>
                                        </a:ln>
                                        <a:solidFill>
                                          <a:prstClr val="black"/>
                                        </a:solidFill>
                                        <a:effectLst/>
                                        <a:uLnTx/>
                                        <a:uFillTx/>
                                        <a:latin typeface="Cambria Math"/>
                                        <a:ea typeface="Cambria Math" panose="02040503050406030204" pitchFamily="18" charset="0"/>
                                      </a:rPr>
                                      <m:t>𝑑𝑖𝑡𝑜𝑠</m:t>
                                    </m:r>
                                  </m:num>
                                  <m:den>
                                    <m:r>
                                      <a:rPr kumimoji="0" lang="es-CL" sz="2000" b="0" i="1" u="none" strike="noStrike" kern="0" cap="none" spc="0" normalizeH="0" baseline="0" noProof="0" smtClean="0">
                                        <a:ln>
                                          <a:noFill/>
                                        </a:ln>
                                        <a:solidFill>
                                          <a:prstClr val="black"/>
                                        </a:solidFill>
                                        <a:effectLst/>
                                        <a:uLnTx/>
                                        <a:uFillTx/>
                                        <a:latin typeface="Cambria Math"/>
                                        <a:ea typeface="Cambria Math" panose="02040503050406030204" pitchFamily="18" charset="0"/>
                                      </a:rPr>
                                      <m:t>340 </m:t>
                                    </m:r>
                                  </m:den>
                                </m:f>
                              </m:e>
                            </m:func>
                          </m:e>
                        </m:d>
                      </m:e>
                    </m:nary>
                  </m:oMath>
                </a14:m>
                <a:r>
                  <a:rPr kumimoji="0" lang="es-CL" sz="2000" b="0" i="0" u="none" strike="noStrike" kern="0" cap="none" spc="0" normalizeH="0" baseline="0" noProof="0" dirty="0" smtClean="0">
                    <a:ln>
                      <a:noFill/>
                    </a:ln>
                    <a:solidFill>
                      <a:prstClr val="black"/>
                    </a:solidFill>
                    <a:effectLst/>
                    <a:uLnTx/>
                    <a:uFillTx/>
                  </a:rPr>
                  <a:t> = P</a:t>
                </a:r>
                <a:r>
                  <a:rPr kumimoji="0" lang="es-CL" sz="2000" b="0" i="0" u="none" strike="noStrike" kern="0" cap="none" spc="0" normalizeH="0" baseline="0" noProof="0" dirty="0">
                    <a:ln>
                      <a:noFill/>
                    </a:ln>
                    <a:solidFill>
                      <a:prstClr val="black"/>
                    </a:solidFill>
                    <a:effectLst/>
                    <a:uLnTx/>
                    <a:uFillTx/>
                  </a:rPr>
                  <a:t>₁ </a:t>
                </a:r>
                <a:r>
                  <a:rPr kumimoji="0" lang="es-CL" sz="2000" b="0" i="0" u="none" strike="noStrike" kern="0" cap="none" spc="0" normalizeH="0" baseline="0" noProof="0" dirty="0" smtClean="0">
                    <a:ln>
                      <a:noFill/>
                    </a:ln>
                    <a:solidFill>
                      <a:prstClr val="black"/>
                    </a:solidFill>
                    <a:effectLst/>
                    <a:uLnTx/>
                    <a:uFillTx/>
                  </a:rPr>
                  <a:t>                        </a:t>
                </a:r>
                <a:r>
                  <a:rPr kumimoji="0" lang="es-CL" sz="1600" b="0" i="0" u="none" strike="noStrike" kern="0" cap="none" spc="0" normalizeH="0" baseline="0" noProof="0" dirty="0" smtClean="0">
                    <a:ln>
                      <a:noFill/>
                    </a:ln>
                    <a:solidFill>
                      <a:prstClr val="black"/>
                    </a:solidFill>
                    <a:effectLst/>
                    <a:uLnTx/>
                    <a:uFillTx/>
                  </a:rPr>
                  <a:t>Promedio Plan de Estudios </a:t>
                </a:r>
                <a:endParaRPr kumimoji="0" lang="es-CL" sz="1600" b="0" i="0" u="none" strike="noStrike" kern="0" cap="none" spc="0" normalizeH="0" baseline="0" noProof="0" dirty="0">
                  <a:ln>
                    <a:noFill/>
                  </a:ln>
                  <a:solidFill>
                    <a:prstClr val="black"/>
                  </a:solidFill>
                  <a:effectLst/>
                  <a:uLnTx/>
                  <a:uFillTx/>
                </a:endParaRPr>
              </a:p>
              <a:p>
                <a:pPr marL="457200" marR="0" lvl="0" indent="-457200" defTabSz="914400" eaLnBrk="1" fontAlgn="auto" latinLnBrk="0" hangingPunct="1">
                  <a:lnSpc>
                    <a:spcPct val="90000"/>
                  </a:lnSpc>
                  <a:spcBef>
                    <a:spcPts val="1000"/>
                  </a:spcBef>
                  <a:spcAft>
                    <a:spcPts val="0"/>
                  </a:spcAft>
                  <a:buClrTx/>
                  <a:buSzTx/>
                  <a:buFont typeface="+mj-lt"/>
                  <a:buAutoNum type="arabicParenR"/>
                  <a:tabLst/>
                  <a:defRPr/>
                </a:pPr>
                <a14:m>
                  <m:oMath xmlns:m="http://schemas.openxmlformats.org/officeDocument/2006/math">
                    <m:nary>
                      <m:naryPr>
                        <m:chr m:val="∑"/>
                        <m:ctrlPr>
                          <a:rPr kumimoji="0" lang="pt-BR" sz="2000" b="0" i="1" u="none" strike="noStrike" kern="0" cap="none" spc="0" normalizeH="0" baseline="0" noProof="0" smtClean="0">
                            <a:ln>
                              <a:noFill/>
                            </a:ln>
                            <a:solidFill>
                              <a:prstClr val="black"/>
                            </a:solidFill>
                            <a:effectLst/>
                            <a:uLnTx/>
                            <a:uFillTx/>
                            <a:latin typeface="Cambria Math"/>
                          </a:rPr>
                        </m:ctrlPr>
                      </m:naryPr>
                      <m:sub/>
                      <m:sup/>
                      <m:e>
                        <m:d>
                          <m:dPr>
                            <m:ctrlPr>
                              <a:rPr kumimoji="0" lang="pt-BR" sz="2000" b="0" i="1" u="none" strike="noStrike" kern="0" cap="none" spc="0" normalizeH="0" baseline="0" noProof="0" smtClean="0">
                                <a:ln>
                                  <a:noFill/>
                                </a:ln>
                                <a:solidFill>
                                  <a:prstClr val="black"/>
                                </a:solidFill>
                                <a:effectLst/>
                                <a:uLnTx/>
                                <a:uFillTx/>
                                <a:latin typeface="Cambria Math"/>
                              </a:rPr>
                            </m:ctrlPr>
                          </m:dPr>
                          <m:e>
                            <m:func>
                              <m:funcPr>
                                <m:ctrlPr>
                                  <a:rPr kumimoji="0" lang="pt-BR" sz="2000" b="0" i="1" u="none" strike="noStrike" kern="0" cap="none" spc="0" normalizeH="0" baseline="0" noProof="0" smtClean="0">
                                    <a:ln>
                                      <a:noFill/>
                                    </a:ln>
                                    <a:solidFill>
                                      <a:prstClr val="black"/>
                                    </a:solidFill>
                                    <a:effectLst/>
                                    <a:uLnTx/>
                                    <a:uFillTx/>
                                    <a:latin typeface="Cambria Math"/>
                                  </a:rPr>
                                </m:ctrlPr>
                              </m:funcPr>
                              <m:fName/>
                              <m:e>
                                <m:f>
                                  <m:fPr>
                                    <m:ctrlPr>
                                      <a:rPr kumimoji="0" lang="pt-BR" sz="2000" b="0" i="1" u="none" strike="noStrike" kern="0" cap="none" spc="0" normalizeH="0" baseline="0" noProof="0" smtClean="0">
                                        <a:ln>
                                          <a:noFill/>
                                        </a:ln>
                                        <a:solidFill>
                                          <a:prstClr val="black"/>
                                        </a:solidFill>
                                        <a:effectLst/>
                                        <a:uLnTx/>
                                        <a:uFillTx/>
                                        <a:latin typeface="Cambria Math"/>
                                      </a:rPr>
                                    </m:ctrlPr>
                                  </m:fPr>
                                  <m:num>
                                    <m:r>
                                      <a:rPr kumimoji="0" lang="es-CL" sz="2000" b="0" i="1" u="none" strike="noStrike" kern="0" cap="none" spc="0" normalizeH="0" baseline="0" noProof="0" smtClean="0">
                                        <a:ln>
                                          <a:noFill/>
                                        </a:ln>
                                        <a:solidFill>
                                          <a:prstClr val="black"/>
                                        </a:solidFill>
                                        <a:effectLst/>
                                        <a:uLnTx/>
                                        <a:uFillTx/>
                                        <a:latin typeface="Cambria Math"/>
                                      </a:rPr>
                                      <m:t>𝑁𝑜𝑡𝑎𝑠</m:t>
                                    </m:r>
                                    <m:r>
                                      <a:rPr kumimoji="0" lang="es-CL" sz="2000" b="0" i="1" u="none" strike="noStrike" kern="0" cap="none" spc="0" normalizeH="0" baseline="0" noProof="0" smtClean="0">
                                        <a:ln>
                                          <a:noFill/>
                                        </a:ln>
                                        <a:solidFill>
                                          <a:prstClr val="black"/>
                                        </a:solidFill>
                                        <a:effectLst/>
                                        <a:uLnTx/>
                                        <a:uFillTx/>
                                        <a:latin typeface="Cambria Math"/>
                                      </a:rPr>
                                      <m:t> ∗ </m:t>
                                    </m:r>
                                    <m:r>
                                      <a:rPr kumimoji="0" lang="es-CL" sz="2000" b="0" i="1" u="none" strike="noStrike" kern="0" cap="none" spc="0" normalizeH="0" baseline="0" noProof="0" smtClean="0">
                                        <a:ln>
                                          <a:noFill/>
                                        </a:ln>
                                        <a:solidFill>
                                          <a:prstClr val="black"/>
                                        </a:solidFill>
                                        <a:effectLst/>
                                        <a:uLnTx/>
                                        <a:uFillTx/>
                                        <a:latin typeface="Cambria Math"/>
                                      </a:rPr>
                                      <m:t>𝐶𝑟</m:t>
                                    </m:r>
                                    <m:r>
                                      <a:rPr kumimoji="0" lang="es-CL" sz="2000" b="0" i="1" u="none" strike="noStrike" kern="0" cap="none" spc="0" normalizeH="0" baseline="0" noProof="0" smtClean="0">
                                        <a:ln>
                                          <a:noFill/>
                                        </a:ln>
                                        <a:solidFill>
                                          <a:prstClr val="black"/>
                                        </a:solidFill>
                                        <a:effectLst/>
                                        <a:uLnTx/>
                                        <a:uFillTx/>
                                        <a:latin typeface="Cambria Math"/>
                                      </a:rPr>
                                      <m:t>é</m:t>
                                    </m:r>
                                    <m:r>
                                      <a:rPr kumimoji="0" lang="es-CL" sz="2000" b="0" i="1" u="none" strike="noStrike" kern="0" cap="none" spc="0" normalizeH="0" baseline="0" noProof="0" smtClean="0">
                                        <a:ln>
                                          <a:noFill/>
                                        </a:ln>
                                        <a:solidFill>
                                          <a:prstClr val="black"/>
                                        </a:solidFill>
                                        <a:effectLst/>
                                        <a:uLnTx/>
                                        <a:uFillTx/>
                                        <a:latin typeface="Cambria Math"/>
                                      </a:rPr>
                                      <m:t>𝑑𝑖𝑡𝑜𝑠</m:t>
                                    </m:r>
                                  </m:num>
                                  <m:den>
                                    <m:r>
                                      <a:rPr kumimoji="0" lang="es-CL" sz="2000" b="0" i="1" u="none" strike="noStrike" kern="0" cap="none" spc="0" normalizeH="0" baseline="0" noProof="0" smtClean="0">
                                        <a:ln>
                                          <a:noFill/>
                                        </a:ln>
                                        <a:solidFill>
                                          <a:prstClr val="black"/>
                                        </a:solidFill>
                                        <a:effectLst/>
                                        <a:uLnTx/>
                                        <a:uFillTx/>
                                        <a:latin typeface="Cambria Math"/>
                                      </a:rPr>
                                      <m:t> 179 </m:t>
                                    </m:r>
                                  </m:den>
                                </m:f>
                              </m:e>
                            </m:func>
                          </m:e>
                        </m:d>
                      </m:e>
                    </m:nary>
                  </m:oMath>
                </a14:m>
                <a:r>
                  <a:rPr kumimoji="0" lang="es-CL" sz="2000" b="0" i="0" u="none" strike="noStrike" kern="0" cap="none" spc="0" normalizeH="0" baseline="0" noProof="0" dirty="0" smtClean="0">
                    <a:ln>
                      <a:noFill/>
                    </a:ln>
                    <a:solidFill>
                      <a:prstClr val="black"/>
                    </a:solidFill>
                    <a:effectLst/>
                    <a:uLnTx/>
                    <a:uFillTx/>
                  </a:rPr>
                  <a:t> = P₂		 </a:t>
                </a:r>
                <a:r>
                  <a:rPr kumimoji="0" lang="es-CL" sz="1600" b="0" i="0" u="none" strike="noStrike" kern="0" cap="none" spc="0" normalizeH="0" baseline="0" noProof="0" dirty="0" smtClean="0">
                    <a:ln>
                      <a:noFill/>
                    </a:ln>
                    <a:solidFill>
                      <a:prstClr val="black"/>
                    </a:solidFill>
                    <a:effectLst/>
                    <a:uLnTx/>
                    <a:uFillTx/>
                  </a:rPr>
                  <a:t>Promedio 6</a:t>
                </a:r>
                <a:r>
                  <a:rPr kumimoji="0" lang="es-CL" sz="2000" b="0" i="0" u="none" strike="noStrike" kern="0" cap="none" spc="0" normalizeH="0" baseline="0" noProof="0" dirty="0" smtClean="0">
                    <a:ln>
                      <a:noFill/>
                    </a:ln>
                    <a:solidFill>
                      <a:prstClr val="black"/>
                    </a:solidFill>
                    <a:effectLst/>
                    <a:uLnTx/>
                    <a:uFillTx/>
                  </a:rPr>
                  <a:t> </a:t>
                </a:r>
                <a:r>
                  <a:rPr kumimoji="0" lang="es-CL" sz="1600" b="0" i="0" u="none" strike="noStrike" kern="0" cap="none" spc="0" normalizeH="0" baseline="0" noProof="0" dirty="0" smtClean="0">
                    <a:ln>
                      <a:noFill/>
                    </a:ln>
                    <a:solidFill>
                      <a:prstClr val="black"/>
                    </a:solidFill>
                    <a:effectLst/>
                    <a:uLnTx/>
                    <a:uFillTx/>
                  </a:rPr>
                  <a:t>últimos semestres</a:t>
                </a:r>
              </a:p>
              <a:p>
                <a:pPr marL="342900" marR="0" lvl="0" indent="-3429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CL" sz="20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90000"/>
                  </a:lnSpc>
                  <a:spcBef>
                    <a:spcPts val="1000"/>
                  </a:spcBef>
                  <a:spcAft>
                    <a:spcPts val="0"/>
                  </a:spcAft>
                  <a:buClrTx/>
                  <a:buSzTx/>
                  <a:buFontTx/>
                  <a:buNone/>
                  <a:tabLst/>
                  <a:defRPr/>
                </a:pPr>
                <a:r>
                  <a:rPr kumimoji="0" lang="es-CL" sz="2000" b="0" i="0" u="none" strike="noStrike" kern="0" cap="none" spc="0" normalizeH="0" baseline="0" noProof="0" dirty="0" smtClean="0">
                    <a:ln>
                      <a:noFill/>
                    </a:ln>
                    <a:solidFill>
                      <a:prstClr val="black"/>
                    </a:solidFill>
                    <a:effectLst/>
                    <a:uLnTx/>
                    <a:uFillTx/>
                  </a:rPr>
                  <a:t>La Nota </a:t>
                </a:r>
                <a:r>
                  <a:rPr kumimoji="0" lang="es-CL" sz="2000" b="0" i="0" u="none" strike="noStrike" kern="0" cap="none" spc="0" normalizeH="0" baseline="0" noProof="0" dirty="0">
                    <a:ln>
                      <a:noFill/>
                    </a:ln>
                    <a:solidFill>
                      <a:prstClr val="black"/>
                    </a:solidFill>
                    <a:effectLst/>
                    <a:uLnTx/>
                    <a:uFillTx/>
                  </a:rPr>
                  <a:t>F</a:t>
                </a:r>
                <a:r>
                  <a:rPr kumimoji="0" lang="es-CL" sz="2000" b="0" i="0" u="none" strike="noStrike" kern="0" cap="none" spc="0" normalizeH="0" baseline="0" noProof="0" dirty="0" smtClean="0">
                    <a:ln>
                      <a:noFill/>
                    </a:ln>
                    <a:solidFill>
                      <a:prstClr val="black"/>
                    </a:solidFill>
                    <a:effectLst/>
                    <a:uLnTx/>
                    <a:uFillTx/>
                  </a:rPr>
                  <a:t>inal de Titulación corresponde al mejor promedio entre P₁ y P₂</a:t>
                </a:r>
              </a:p>
              <a:p>
                <a:pPr marL="0" marR="0" lvl="0" indent="0" defTabSz="914400" eaLnBrk="1" fontAlgn="auto" latinLnBrk="0" hangingPunct="1">
                  <a:lnSpc>
                    <a:spcPct val="90000"/>
                  </a:lnSpc>
                  <a:spcBef>
                    <a:spcPts val="1000"/>
                  </a:spcBef>
                  <a:spcAft>
                    <a:spcPts val="0"/>
                  </a:spcAft>
                  <a:buClrTx/>
                  <a:buSzTx/>
                  <a:buFontTx/>
                  <a:buNone/>
                  <a:tabLst/>
                  <a:defRPr/>
                </a:pPr>
                <a:endParaRPr kumimoji="0" lang="es-CL" sz="2000" b="0" i="0" u="none" strike="noStrike" kern="0" cap="none" spc="0" normalizeH="0" baseline="0" noProof="0" dirty="0" smtClean="0">
                  <a:ln>
                    <a:noFill/>
                  </a:ln>
                  <a:solidFill>
                    <a:prstClr val="black"/>
                  </a:solidFill>
                  <a:effectLst/>
                  <a:uLnTx/>
                  <a:uFillTx/>
                </a:endParaRPr>
              </a:p>
            </p:txBody>
          </p:sp>
        </mc:Choice>
        <mc:Fallback xmlns="">
          <p:sp>
            <p:nvSpPr>
              <p:cNvPr id="4" name="3 Rectángulo"/>
              <p:cNvSpPr>
                <a:spLocks noRot="1" noChangeAspect="1" noMove="1" noResize="1" noEditPoints="1" noAdjustHandles="1" noChangeArrowheads="1" noChangeShapeType="1" noTextEdit="1"/>
              </p:cNvSpPr>
              <p:nvPr/>
            </p:nvSpPr>
            <p:spPr>
              <a:xfrm>
                <a:off x="899592" y="1052736"/>
                <a:ext cx="7848872" cy="4973926"/>
              </a:xfrm>
              <a:prstGeom prst="rect">
                <a:avLst/>
              </a:prstGeom>
              <a:blipFill rotWithShape="1">
                <a:blip r:embed="rId2"/>
                <a:stretch>
                  <a:fillRect l="-855" t="-1225"/>
                </a:stretch>
              </a:blipFill>
            </p:spPr>
            <p:txBody>
              <a:bodyPr/>
              <a:lstStyle/>
              <a:p>
                <a:r>
                  <a:rPr lang="es-CL">
                    <a:noFill/>
                  </a:rPr>
                  <a:t> </a:t>
                </a:r>
              </a:p>
            </p:txBody>
          </p:sp>
        </mc:Fallback>
      </mc:AlternateContent>
    </p:spTree>
    <p:extLst>
      <p:ext uri="{BB962C8B-B14F-4D97-AF65-F5344CB8AC3E}">
        <p14:creationId xmlns:p14="http://schemas.microsoft.com/office/powerpoint/2010/main" val="635535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2800" dirty="0">
                <a:solidFill>
                  <a:schemeClr val="bg1"/>
                </a:solidFill>
              </a:rPr>
              <a:t>Cálculo Nota Final de Titulación</a:t>
            </a:r>
          </a:p>
        </p:txBody>
      </p:sp>
      <p:sp>
        <p:nvSpPr>
          <p:cNvPr id="3" name="2 Marcador de contenido"/>
          <p:cNvSpPr>
            <a:spLocks noGrp="1"/>
          </p:cNvSpPr>
          <p:nvPr>
            <p:ph idx="1"/>
          </p:nvPr>
        </p:nvSpPr>
        <p:spPr>
          <a:xfrm>
            <a:off x="457200" y="1484784"/>
            <a:ext cx="8229600" cy="4320480"/>
          </a:xfrm>
        </p:spPr>
        <p:txBody>
          <a:bodyPr/>
          <a:lstStyle/>
          <a:p>
            <a:pPr marL="0" lvl="0" indent="0" algn="ctr" eaLnBrk="0" fontAlgn="base" hangingPunct="0">
              <a:buNone/>
              <a:defRPr/>
            </a:pPr>
            <a:r>
              <a:rPr lang="es-CL" sz="2000" dirty="0">
                <a:solidFill>
                  <a:prstClr val="black"/>
                </a:solidFill>
                <a:ea typeface="Calibri"/>
                <a:cs typeface="Times New Roman"/>
              </a:rPr>
              <a:t> </a:t>
            </a:r>
            <a:endParaRPr lang="es-CL" sz="2000" dirty="0" smtClean="0">
              <a:solidFill>
                <a:prstClr val="black"/>
              </a:solidFill>
              <a:ea typeface="Calibri"/>
              <a:cs typeface="Times New Roman"/>
            </a:endParaRPr>
          </a:p>
          <a:p>
            <a:pPr marL="0" lvl="0" indent="0" algn="ctr" eaLnBrk="0" fontAlgn="base" hangingPunct="0">
              <a:buNone/>
              <a:defRPr/>
            </a:pPr>
            <a:endParaRPr lang="es-CL" sz="2000" dirty="0">
              <a:solidFill>
                <a:prstClr val="black"/>
              </a:solidFill>
              <a:effectLst>
                <a:outerShdw blurRad="38100" dist="38100" dir="2700000" algn="tl">
                  <a:srgbClr val="000000">
                    <a:alpha val="43137"/>
                  </a:srgbClr>
                </a:outerShdw>
              </a:effectLst>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258889"/>
            <a:ext cx="8652618" cy="515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4427984" y="1879114"/>
            <a:ext cx="4608512" cy="3600400"/>
          </a:xfrm>
          <a:prstGeom prst="rect">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8" name="Imagen 7"/>
          <p:cNvPicPr>
            <a:picLocks noChangeAspect="1"/>
          </p:cNvPicPr>
          <p:nvPr/>
        </p:nvPicPr>
        <p:blipFill>
          <a:blip r:embed="rId3"/>
          <a:stretch>
            <a:fillRect/>
          </a:stretch>
        </p:blipFill>
        <p:spPr>
          <a:xfrm>
            <a:off x="4427984" y="5534115"/>
            <a:ext cx="3960440" cy="919221"/>
          </a:xfrm>
          <a:prstGeom prst="rect">
            <a:avLst/>
          </a:prstGeom>
        </p:spPr>
      </p:pic>
    </p:spTree>
    <p:extLst>
      <p:ext uri="{BB962C8B-B14F-4D97-AF65-F5344CB8AC3E}">
        <p14:creationId xmlns:p14="http://schemas.microsoft.com/office/powerpoint/2010/main" val="2323527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pPr marL="0" lvl="0" indent="0">
              <a:buNone/>
            </a:pPr>
            <a:r>
              <a:rPr lang="es-CL" sz="1600" b="1" dirty="0">
                <a:solidFill>
                  <a:prstClr val="black"/>
                </a:solidFill>
                <a:ea typeface="Calibri"/>
                <a:cs typeface="Times New Roman"/>
              </a:rPr>
              <a:t> </a:t>
            </a:r>
            <a:endParaRPr lang="es-CL" sz="1600" dirty="0">
              <a:solidFill>
                <a:prstClr val="black"/>
              </a:solidFill>
              <a:ea typeface="Calibri"/>
              <a:cs typeface="Times New Roman"/>
            </a:endParaRPr>
          </a:p>
          <a:p>
            <a:pPr marL="0" lvl="0" indent="0">
              <a:buNone/>
            </a:pPr>
            <a:r>
              <a:rPr lang="es-CL" sz="1600" b="1" dirty="0">
                <a:solidFill>
                  <a:prstClr val="black"/>
                </a:solidFill>
                <a:ea typeface="Calibri"/>
                <a:cs typeface="Times New Roman"/>
              </a:rPr>
              <a:t>MODALIDAD 2: Cálculo cohorte ingreso desde 2015 (Plan </a:t>
            </a:r>
            <a:r>
              <a:rPr lang="es-CL" sz="1600" b="1" dirty="0" smtClean="0">
                <a:solidFill>
                  <a:prstClr val="black"/>
                </a:solidFill>
                <a:ea typeface="Calibri"/>
                <a:cs typeface="Times New Roman"/>
              </a:rPr>
              <a:t>4.1</a:t>
            </a:r>
            <a:r>
              <a:rPr lang="es-CL" sz="1600" b="1" dirty="0">
                <a:solidFill>
                  <a:prstClr val="black"/>
                </a:solidFill>
                <a:ea typeface="Calibri"/>
                <a:cs typeface="Times New Roman"/>
              </a:rPr>
              <a:t>)</a:t>
            </a:r>
            <a:endParaRPr lang="es-CL" sz="1600" dirty="0">
              <a:solidFill>
                <a:prstClr val="black"/>
              </a:solidFill>
              <a:ea typeface="Calibri"/>
              <a:cs typeface="Times New Roman"/>
            </a:endParaRPr>
          </a:p>
          <a:p>
            <a:pPr marL="0" lvl="0" indent="0">
              <a:buNone/>
            </a:pPr>
            <a:r>
              <a:rPr lang="es-CL" sz="1600" i="1" dirty="0">
                <a:solidFill>
                  <a:prstClr val="black"/>
                </a:solidFill>
                <a:ea typeface="Calibri"/>
                <a:cs typeface="Times New Roman"/>
              </a:rPr>
              <a:t> </a:t>
            </a:r>
            <a:endParaRPr lang="es-CL" sz="1600" dirty="0">
              <a:solidFill>
                <a:prstClr val="black"/>
              </a:solidFill>
              <a:ea typeface="Calibri"/>
              <a:cs typeface="Times New Roman"/>
            </a:endParaRPr>
          </a:p>
          <a:p>
            <a:pPr marL="0" lvl="0" indent="0">
              <a:buNone/>
            </a:pPr>
            <a:r>
              <a:rPr lang="es-CL" sz="1600" i="1" dirty="0">
                <a:solidFill>
                  <a:prstClr val="black"/>
                </a:solidFill>
                <a:ea typeface="Calibri"/>
                <a:cs typeface="Times New Roman"/>
              </a:rPr>
              <a:t>El promedio de notas del Plan de Estudio (NF)  será calculado de acuerdo a la siguiente fórmula: </a:t>
            </a:r>
            <a:endParaRPr lang="es-CL" sz="1600" dirty="0">
              <a:solidFill>
                <a:prstClr val="black"/>
              </a:solidFill>
              <a:ea typeface="Calibri"/>
              <a:cs typeface="Times New Roman"/>
            </a:endParaRPr>
          </a:p>
          <a:p>
            <a:pPr marL="0" lvl="0" indent="0">
              <a:buNone/>
            </a:pPr>
            <a:r>
              <a:rPr lang="es-CL" sz="1600" i="1" dirty="0">
                <a:solidFill>
                  <a:prstClr val="black"/>
                </a:solidFill>
                <a:ea typeface="Calibri"/>
                <a:cs typeface="Times New Roman"/>
              </a:rPr>
              <a:t> </a:t>
            </a:r>
            <a:endParaRPr lang="es-CL" sz="1600" dirty="0">
              <a:solidFill>
                <a:prstClr val="black"/>
              </a:solidFill>
              <a:ea typeface="Calibri"/>
              <a:cs typeface="Times New Roman"/>
            </a:endParaRPr>
          </a:p>
          <a:p>
            <a:pPr marL="0" lvl="0" indent="0" algn="ctr">
              <a:buNone/>
            </a:pPr>
            <a:r>
              <a:rPr lang="es-CL" sz="1600" b="1" i="1" dirty="0">
                <a:solidFill>
                  <a:prstClr val="black"/>
                </a:solidFill>
                <a:ea typeface="Calibri"/>
                <a:cs typeface="Times New Roman"/>
              </a:rPr>
              <a:t>NF = 0,7 x PE + 0,3 x AT</a:t>
            </a:r>
            <a:endParaRPr lang="es-CL" sz="1600" dirty="0">
              <a:solidFill>
                <a:prstClr val="black"/>
              </a:solidFill>
              <a:ea typeface="Calibri"/>
              <a:cs typeface="Times New Roman"/>
            </a:endParaRPr>
          </a:p>
          <a:p>
            <a:pPr marL="0" lvl="0" indent="0">
              <a:buNone/>
            </a:pPr>
            <a:r>
              <a:rPr lang="es-CL" sz="1600" i="1" dirty="0">
                <a:solidFill>
                  <a:prstClr val="black"/>
                </a:solidFill>
                <a:ea typeface="Calibri"/>
                <a:cs typeface="Times New Roman"/>
              </a:rPr>
              <a:t> </a:t>
            </a:r>
            <a:endParaRPr lang="es-CL" sz="1600" dirty="0">
              <a:solidFill>
                <a:prstClr val="black"/>
              </a:solidFill>
              <a:ea typeface="Calibri"/>
              <a:cs typeface="Times New Roman"/>
            </a:endParaRPr>
          </a:p>
          <a:p>
            <a:pPr marL="0" lvl="0" indent="0" algn="just">
              <a:buNone/>
            </a:pPr>
            <a:r>
              <a:rPr lang="es-CL" sz="1600" i="1" dirty="0">
                <a:solidFill>
                  <a:prstClr val="black"/>
                </a:solidFill>
                <a:ea typeface="Calibri"/>
                <a:cs typeface="Times New Roman"/>
              </a:rPr>
              <a:t>Donde PE corresponde al promedio ponderado (por los créditos de cada curso) de las notas de aprobación de las asignaturas del plan de estudio (excluyendo la actividad de titulación) y AT representa la nota final de la actividad de titulación inscrita por el estudiante</a:t>
            </a:r>
            <a:r>
              <a:rPr lang="es-CL" sz="1600" dirty="0">
                <a:solidFill>
                  <a:prstClr val="black"/>
                </a:solidFill>
                <a:ea typeface="Calibri"/>
                <a:cs typeface="Times New Roman"/>
              </a:rPr>
              <a:t>.</a:t>
            </a:r>
          </a:p>
          <a:p>
            <a:endParaRPr lang="es-CL" dirty="0"/>
          </a:p>
        </p:txBody>
      </p:sp>
    </p:spTree>
    <p:extLst>
      <p:ext uri="{BB962C8B-B14F-4D97-AF65-F5344CB8AC3E}">
        <p14:creationId xmlns:p14="http://schemas.microsoft.com/office/powerpoint/2010/main" val="1749649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2800" dirty="0" smtClean="0">
                <a:solidFill>
                  <a:schemeClr val="bg1"/>
                </a:solidFill>
              </a:rPr>
              <a:t>Cálculo Nota Final de Titulación</a:t>
            </a:r>
            <a:endParaRPr lang="es-CL" sz="2800" dirty="0">
              <a:solidFill>
                <a:schemeClr val="bg1"/>
              </a:solidFill>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755576" y="1484784"/>
                <a:ext cx="7848872" cy="4320480"/>
              </a:xfrm>
            </p:spPr>
            <p:txBody>
              <a:bodyPr>
                <a:normAutofit/>
              </a:bodyPr>
              <a:lstStyle/>
              <a:p>
                <a:pPr marL="0" lvl="0" indent="0" algn="ctr" eaLnBrk="0" fontAlgn="base" hangingPunct="0">
                  <a:buNone/>
                  <a:defRPr/>
                </a:pPr>
                <a:r>
                  <a:rPr lang="es-CL" sz="2000" dirty="0" smtClean="0">
                    <a:solidFill>
                      <a:prstClr val="black"/>
                    </a:solidFill>
                    <a:ea typeface="Calibri"/>
                    <a:cs typeface="Times New Roman"/>
                  </a:rPr>
                  <a:t> </a:t>
                </a:r>
              </a:p>
              <a:p>
                <a:pPr marL="0" indent="0">
                  <a:spcAft>
                    <a:spcPts val="0"/>
                  </a:spcAft>
                  <a:buNone/>
                </a:pPr>
                <a:r>
                  <a:rPr lang="es-CL" sz="2000" dirty="0">
                    <a:ea typeface="Calibri"/>
                    <a:cs typeface="Times New Roman"/>
                  </a:rPr>
                  <a:t> </a:t>
                </a:r>
              </a:p>
              <a:p>
                <a:pPr marL="0" indent="0">
                  <a:spcAft>
                    <a:spcPts val="0"/>
                  </a:spcAft>
                  <a:buNone/>
                </a:pPr>
                <a:r>
                  <a:rPr lang="es-CL" sz="2000" b="1" dirty="0">
                    <a:ea typeface="Calibri"/>
                    <a:cs typeface="Times New Roman"/>
                  </a:rPr>
                  <a:t> </a:t>
                </a:r>
                <a:endParaRPr lang="es-CL" sz="2000" dirty="0">
                  <a:ea typeface="Calibri"/>
                  <a:cs typeface="Times New Roman"/>
                </a:endParaRPr>
              </a:p>
              <a:p>
                <a:pPr marL="0" lvl="0" indent="0">
                  <a:lnSpc>
                    <a:spcPct val="90000"/>
                  </a:lnSpc>
                  <a:spcBef>
                    <a:spcPts val="1000"/>
                  </a:spcBef>
                  <a:buNone/>
                </a:pPr>
                <a:r>
                  <a:rPr lang="es-CL" sz="2400" b="1" dirty="0">
                    <a:solidFill>
                      <a:prstClr val="black"/>
                    </a:solidFill>
                  </a:rPr>
                  <a:t>MODALIDAD 2 (PLAN 4.1)</a:t>
                </a:r>
              </a:p>
              <a:p>
                <a:pPr marL="0" lvl="0" indent="0">
                  <a:lnSpc>
                    <a:spcPct val="90000"/>
                  </a:lnSpc>
                  <a:spcBef>
                    <a:spcPts val="1000"/>
                  </a:spcBef>
                  <a:buNone/>
                </a:pPr>
                <a:endParaRPr lang="es-CL" sz="2400" b="1" dirty="0">
                  <a:solidFill>
                    <a:prstClr val="black"/>
                  </a:solidFill>
                </a:endParaRPr>
              </a:p>
              <a:p>
                <a:pPr marL="0" lvl="0" indent="0">
                  <a:lnSpc>
                    <a:spcPct val="90000"/>
                  </a:lnSpc>
                  <a:spcBef>
                    <a:spcPts val="1000"/>
                  </a:spcBef>
                  <a:buNone/>
                </a:pPr>
                <a:r>
                  <a:rPr lang="es-CL" sz="2000" dirty="0">
                    <a:solidFill>
                      <a:prstClr val="black"/>
                    </a:solidFill>
                  </a:rPr>
                  <a:t>Se consideran solo nota de asignaturas aprobadas.</a:t>
                </a:r>
              </a:p>
              <a:p>
                <a:pPr lvl="0">
                  <a:lnSpc>
                    <a:spcPct val="90000"/>
                  </a:lnSpc>
                  <a:spcBef>
                    <a:spcPts val="1000"/>
                  </a:spcBef>
                </a:pPr>
                <a:endParaRPr lang="es-CL" sz="2000" dirty="0">
                  <a:solidFill>
                    <a:prstClr val="black"/>
                  </a:solidFill>
                </a:endParaRPr>
              </a:p>
              <a:p>
                <a:pPr marL="0" lvl="0" indent="0">
                  <a:lnSpc>
                    <a:spcPct val="90000"/>
                  </a:lnSpc>
                  <a:spcBef>
                    <a:spcPts val="1000"/>
                  </a:spcBef>
                  <a:buNone/>
                </a:pPr>
                <a:r>
                  <a:rPr lang="pt-BR" sz="2000" dirty="0">
                    <a:solidFill>
                      <a:prstClr val="black"/>
                    </a:solidFill>
                  </a:rPr>
                  <a:t>NF</a:t>
                </a:r>
                <a14:m>
                  <m:oMath xmlns:m="http://schemas.openxmlformats.org/officeDocument/2006/math">
                    <m:r>
                      <a:rPr lang="pt-BR" sz="2000">
                        <a:solidFill>
                          <a:prstClr val="black"/>
                        </a:solidFill>
                        <a:latin typeface="Cambria Math"/>
                      </a:rPr>
                      <m:t>=</m:t>
                    </m:r>
                    <m:r>
                      <a:rPr lang="es-CL" sz="2000">
                        <a:solidFill>
                          <a:prstClr val="black"/>
                        </a:solidFill>
                        <a:latin typeface="Cambria Math"/>
                      </a:rPr>
                      <m:t>0,7</m:t>
                    </m:r>
                  </m:oMath>
                </a14:m>
                <a:r>
                  <a:rPr lang="es-CL" sz="2000" dirty="0">
                    <a:solidFill>
                      <a:prstClr val="black"/>
                    </a:solidFill>
                  </a:rPr>
                  <a:t> </a:t>
                </a:r>
                <a14:m>
                  <m:oMath xmlns:m="http://schemas.openxmlformats.org/officeDocument/2006/math">
                    <m:d>
                      <m:dPr>
                        <m:ctrlPr>
                          <a:rPr lang="es-CL" sz="2000" i="1" dirty="0">
                            <a:solidFill>
                              <a:prstClr val="black"/>
                            </a:solidFill>
                            <a:latin typeface="Cambria Math"/>
                          </a:rPr>
                        </m:ctrlPr>
                      </m:dPr>
                      <m:e>
                        <m:nary>
                          <m:naryPr>
                            <m:chr m:val="∑"/>
                            <m:subHide m:val="on"/>
                            <m:supHide m:val="on"/>
                            <m:ctrlPr>
                              <a:rPr lang="es-CL" sz="2000" i="1" dirty="0">
                                <a:solidFill>
                                  <a:prstClr val="black"/>
                                </a:solidFill>
                                <a:latin typeface="Cambria Math"/>
                              </a:rPr>
                            </m:ctrlPr>
                          </m:naryPr>
                          <m:sub/>
                          <m:sup/>
                          <m:e/>
                        </m:nary>
                        <m:f>
                          <m:fPr>
                            <m:ctrlPr>
                              <a:rPr lang="es-CL" sz="2000" i="1" dirty="0">
                                <a:solidFill>
                                  <a:prstClr val="black"/>
                                </a:solidFill>
                                <a:latin typeface="Cambria Math"/>
                              </a:rPr>
                            </m:ctrlPr>
                          </m:fPr>
                          <m:num>
                            <m:r>
                              <m:rPr>
                                <m:sty m:val="p"/>
                              </m:rPr>
                              <a:rPr lang="es-CL" sz="2000" dirty="0">
                                <a:solidFill>
                                  <a:prstClr val="black"/>
                                </a:solidFill>
                                <a:latin typeface="Cambria Math"/>
                              </a:rPr>
                              <m:t>Nota</m:t>
                            </m:r>
                            <m:r>
                              <m:rPr>
                                <m:sty m:val="p"/>
                              </m:rPr>
                              <a:rPr lang="es-CL" sz="2000" b="0" i="0" dirty="0" smtClean="0">
                                <a:solidFill>
                                  <a:prstClr val="black"/>
                                </a:solidFill>
                                <a:latin typeface="Cambria Math"/>
                              </a:rPr>
                              <m:t>s</m:t>
                            </m:r>
                            <m:r>
                              <a:rPr lang="es-CL" sz="2000" dirty="0">
                                <a:solidFill>
                                  <a:prstClr val="black"/>
                                </a:solidFill>
                                <a:latin typeface="Cambria Math" panose="02040503050406030204" pitchFamily="18" charset="0"/>
                              </a:rPr>
                              <m:t> ∗ </m:t>
                            </m:r>
                            <m:r>
                              <m:rPr>
                                <m:sty m:val="p"/>
                              </m:rPr>
                              <a:rPr lang="es-CL" sz="2000" dirty="0">
                                <a:solidFill>
                                  <a:prstClr val="black"/>
                                </a:solidFill>
                                <a:latin typeface="Cambria Math"/>
                              </a:rPr>
                              <m:t>Cr</m:t>
                            </m:r>
                            <m:r>
                              <a:rPr lang="es-CL" sz="2000" dirty="0">
                                <a:solidFill>
                                  <a:prstClr val="black"/>
                                </a:solidFill>
                                <a:latin typeface="Cambria Math"/>
                              </a:rPr>
                              <m:t>é</m:t>
                            </m:r>
                            <m:r>
                              <m:rPr>
                                <m:sty m:val="p"/>
                              </m:rPr>
                              <a:rPr lang="es-CL" sz="2000" dirty="0">
                                <a:solidFill>
                                  <a:prstClr val="black"/>
                                </a:solidFill>
                                <a:latin typeface="Cambria Math"/>
                              </a:rPr>
                              <m:t>ditos</m:t>
                            </m:r>
                          </m:num>
                          <m:den>
                            <m:r>
                              <a:rPr lang="es-CL" sz="2000" dirty="0">
                                <a:solidFill>
                                  <a:prstClr val="black"/>
                                </a:solidFill>
                                <a:latin typeface="Cambria Math"/>
                              </a:rPr>
                              <m:t> </m:t>
                            </m:r>
                            <m:r>
                              <m:rPr>
                                <m:sty m:val="p"/>
                              </m:rPr>
                              <a:rPr lang="es-CL" sz="2000" b="0" i="0" dirty="0" smtClean="0">
                                <a:solidFill>
                                  <a:prstClr val="black"/>
                                </a:solidFill>
                                <a:latin typeface="Cambria Math"/>
                              </a:rPr>
                              <m:t>C</m:t>
                            </m:r>
                            <m:r>
                              <m:rPr>
                                <m:sty m:val="p"/>
                              </m:rPr>
                              <a:rPr lang="es-CL" sz="2000" dirty="0">
                                <a:solidFill>
                                  <a:prstClr val="black"/>
                                </a:solidFill>
                                <a:latin typeface="Cambria Math"/>
                              </a:rPr>
                              <m:t>r</m:t>
                            </m:r>
                            <m:r>
                              <a:rPr lang="es-CL" sz="2000" dirty="0">
                                <a:solidFill>
                                  <a:prstClr val="black"/>
                                </a:solidFill>
                                <a:latin typeface="Cambria Math"/>
                              </a:rPr>
                              <m:t>é</m:t>
                            </m:r>
                            <m:r>
                              <m:rPr>
                                <m:sty m:val="p"/>
                              </m:rPr>
                              <a:rPr lang="es-CL" sz="2000" dirty="0">
                                <a:solidFill>
                                  <a:prstClr val="black"/>
                                </a:solidFill>
                                <a:latin typeface="Cambria Math"/>
                              </a:rPr>
                              <m:t>ditos</m:t>
                            </m:r>
                            <m:r>
                              <a:rPr lang="es-CL" sz="2000" dirty="0">
                                <a:solidFill>
                                  <a:prstClr val="black"/>
                                </a:solidFill>
                                <a:latin typeface="Cambria Math"/>
                              </a:rPr>
                              <m:t> </m:t>
                            </m:r>
                            <m:r>
                              <m:rPr>
                                <m:sty m:val="p"/>
                              </m:rPr>
                              <a:rPr lang="es-CL" sz="2000" dirty="0">
                                <a:solidFill>
                                  <a:prstClr val="black"/>
                                </a:solidFill>
                                <a:latin typeface="Cambria Math"/>
                              </a:rPr>
                              <m:t>hasta</m:t>
                            </m:r>
                            <m:r>
                              <a:rPr lang="es-CL" sz="2000" dirty="0">
                                <a:solidFill>
                                  <a:prstClr val="black"/>
                                </a:solidFill>
                                <a:latin typeface="Cambria Math"/>
                              </a:rPr>
                              <m:t> </m:t>
                            </m:r>
                            <m:r>
                              <m:rPr>
                                <m:sty m:val="p"/>
                              </m:rPr>
                              <a:rPr lang="es-CL" sz="2000" dirty="0">
                                <a:solidFill>
                                  <a:prstClr val="black"/>
                                </a:solidFill>
                                <a:latin typeface="Cambria Math"/>
                              </a:rPr>
                              <m:t>semestre</m:t>
                            </m:r>
                            <m:r>
                              <a:rPr lang="es-CL" sz="2000" dirty="0">
                                <a:solidFill>
                                  <a:prstClr val="black"/>
                                </a:solidFill>
                                <a:latin typeface="Cambria Math"/>
                              </a:rPr>
                              <m:t> 10=310</m:t>
                            </m:r>
                          </m:den>
                        </m:f>
                      </m:e>
                    </m:d>
                  </m:oMath>
                </a14:m>
                <a:r>
                  <a:rPr lang="es-CL" sz="2000" dirty="0">
                    <a:solidFill>
                      <a:prstClr val="black"/>
                    </a:solidFill>
                  </a:rPr>
                  <a:t> + 0,3 </a:t>
                </a:r>
                <a14:m>
                  <m:oMath xmlns:m="http://schemas.openxmlformats.org/officeDocument/2006/math">
                    <m:d>
                      <m:dPr>
                        <m:ctrlPr>
                          <a:rPr lang="es-CL" sz="1600" i="1">
                            <a:solidFill>
                              <a:prstClr val="black"/>
                            </a:solidFill>
                            <a:latin typeface="Cambria Math"/>
                          </a:rPr>
                        </m:ctrlPr>
                      </m:dPr>
                      <m:e>
                        <m:eqArr>
                          <m:eqArrPr>
                            <m:ctrlPr>
                              <a:rPr lang="es-CL" sz="1600" i="1">
                                <a:solidFill>
                                  <a:prstClr val="black"/>
                                </a:solidFill>
                                <a:latin typeface="Cambria Math"/>
                              </a:rPr>
                            </m:ctrlPr>
                          </m:eqArrPr>
                          <m:e>
                            <m:r>
                              <m:rPr>
                                <m:sty m:val="p"/>
                              </m:rPr>
                              <a:rPr lang="es-CL" sz="1600">
                                <a:solidFill>
                                  <a:prstClr val="black"/>
                                </a:solidFill>
                                <a:latin typeface="Cambria Math"/>
                              </a:rPr>
                              <m:t>Nota</m:t>
                            </m:r>
                            <m:r>
                              <a:rPr lang="es-CL" sz="1600">
                                <a:solidFill>
                                  <a:prstClr val="black"/>
                                </a:solidFill>
                                <a:latin typeface="Cambria Math"/>
                              </a:rPr>
                              <m:t> </m:t>
                            </m:r>
                            <m:r>
                              <m:rPr>
                                <m:sty m:val="p"/>
                              </m:rPr>
                              <a:rPr lang="es-CL" sz="1600">
                                <a:solidFill>
                                  <a:prstClr val="black"/>
                                </a:solidFill>
                                <a:latin typeface="Cambria Math"/>
                              </a:rPr>
                              <m:t>Actividad</m:t>
                            </m:r>
                          </m:e>
                          <m:e>
                            <m:r>
                              <m:rPr>
                                <m:sty m:val="p"/>
                              </m:rPr>
                              <a:rPr lang="es-CL" sz="1600">
                                <a:solidFill>
                                  <a:prstClr val="black"/>
                                </a:solidFill>
                                <a:latin typeface="Cambria Math"/>
                              </a:rPr>
                              <m:t>Titulaci</m:t>
                            </m:r>
                            <m:r>
                              <a:rPr lang="es-CL" sz="1600">
                                <a:solidFill>
                                  <a:prstClr val="black"/>
                                </a:solidFill>
                                <a:latin typeface="Cambria Math"/>
                              </a:rPr>
                              <m:t>ó</m:t>
                            </m:r>
                            <m:r>
                              <m:rPr>
                                <m:sty m:val="p"/>
                              </m:rPr>
                              <a:rPr lang="es-CL" sz="1600">
                                <a:solidFill>
                                  <a:prstClr val="black"/>
                                </a:solidFill>
                                <a:latin typeface="Cambria Math"/>
                              </a:rPr>
                              <m:t>n</m:t>
                            </m:r>
                          </m:e>
                        </m:eqArr>
                      </m:e>
                    </m:d>
                  </m:oMath>
                </a14:m>
                <a:endParaRPr lang="es-CL" sz="1600" dirty="0">
                  <a:solidFill>
                    <a:prstClr val="black"/>
                  </a:solidFill>
                </a:endParaRPr>
              </a:p>
              <a:p>
                <a:pPr lvl="0">
                  <a:lnSpc>
                    <a:spcPct val="90000"/>
                  </a:lnSpc>
                  <a:spcBef>
                    <a:spcPts val="1000"/>
                  </a:spcBef>
                </a:pPr>
                <a:endParaRPr lang="es-CL" sz="1600" dirty="0">
                  <a:solidFill>
                    <a:prstClr val="black"/>
                  </a:solidFill>
                </a:endParaRPr>
              </a:p>
              <a:p>
                <a:pPr marL="0" lvl="0" indent="0" algn="ctr" eaLnBrk="0" fontAlgn="base" hangingPunct="0">
                  <a:buNone/>
                  <a:defRPr/>
                </a:pPr>
                <a:endParaRPr lang="es-CL" sz="2000" dirty="0">
                  <a:solidFill>
                    <a:prstClr val="black"/>
                  </a:solidFill>
                  <a:effectLst>
                    <a:outerShdw blurRad="38100" dist="38100" dir="2700000" algn="tl">
                      <a:srgbClr val="000000">
                        <a:alpha val="43137"/>
                      </a:srgbClr>
                    </a:outerShdw>
                  </a:effectLst>
                  <a:ea typeface="Calibri"/>
                  <a:cs typeface="Times New Roman"/>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755576" y="1484784"/>
                <a:ext cx="7848872" cy="4320480"/>
              </a:xfrm>
              <a:blipFill rotWithShape="1">
                <a:blip r:embed="rId2"/>
                <a:stretch>
                  <a:fillRect l="-1243"/>
                </a:stretch>
              </a:blipFill>
            </p:spPr>
            <p:txBody>
              <a:bodyPr/>
              <a:lstStyle/>
              <a:p>
                <a:r>
                  <a:rPr lang="es-CL">
                    <a:noFill/>
                  </a:rPr>
                  <a:t> </a:t>
                </a:r>
              </a:p>
            </p:txBody>
          </p:sp>
        </mc:Fallback>
      </mc:AlternateContent>
    </p:spTree>
    <p:extLst>
      <p:ext uri="{BB962C8B-B14F-4D97-AF65-F5344CB8AC3E}">
        <p14:creationId xmlns:p14="http://schemas.microsoft.com/office/powerpoint/2010/main" val="2084441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2800" dirty="0">
                <a:solidFill>
                  <a:schemeClr val="bg1"/>
                </a:solidFill>
              </a:rPr>
              <a:t>Cálculo Nota Final de Titulación</a:t>
            </a:r>
          </a:p>
        </p:txBody>
      </p:sp>
      <p:sp>
        <p:nvSpPr>
          <p:cNvPr id="3" name="2 Marcador de contenido"/>
          <p:cNvSpPr>
            <a:spLocks noGrp="1"/>
          </p:cNvSpPr>
          <p:nvPr>
            <p:ph idx="1"/>
          </p:nvPr>
        </p:nvSpPr>
        <p:spPr>
          <a:xfrm>
            <a:off x="457200" y="1484784"/>
            <a:ext cx="8229600" cy="4320480"/>
          </a:xfrm>
        </p:spPr>
        <p:txBody>
          <a:bodyPr/>
          <a:lstStyle/>
          <a:p>
            <a:pPr marL="0" lvl="0" indent="0" algn="ctr" eaLnBrk="0" fontAlgn="base" hangingPunct="0">
              <a:buNone/>
              <a:defRPr/>
            </a:pPr>
            <a:r>
              <a:rPr lang="es-CL" sz="2000" dirty="0">
                <a:solidFill>
                  <a:prstClr val="black"/>
                </a:solidFill>
                <a:ea typeface="Calibri"/>
                <a:cs typeface="Times New Roman"/>
              </a:rPr>
              <a:t> </a:t>
            </a:r>
            <a:endParaRPr lang="es-CL" sz="2000" dirty="0" smtClean="0">
              <a:solidFill>
                <a:prstClr val="black"/>
              </a:solidFill>
              <a:ea typeface="Calibri"/>
              <a:cs typeface="Times New Roman"/>
            </a:endParaRPr>
          </a:p>
          <a:p>
            <a:pPr marL="0" lvl="0" indent="0" algn="ctr" eaLnBrk="0" fontAlgn="base" hangingPunct="0">
              <a:buNone/>
              <a:defRPr/>
            </a:pPr>
            <a:endParaRPr lang="es-CL" sz="2000" dirty="0">
              <a:solidFill>
                <a:prstClr val="black"/>
              </a:solidFill>
              <a:effectLst>
                <a:outerShdw blurRad="38100" dist="38100" dir="2700000" algn="tl">
                  <a:srgbClr val="000000">
                    <a:alpha val="43137"/>
                  </a:srgbClr>
                </a:outerShdw>
              </a:effectLst>
              <a:ea typeface="Calibri"/>
              <a:cs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15233"/>
            <a:ext cx="8856984" cy="5438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8160969" y="1700808"/>
            <a:ext cx="732195" cy="3816424"/>
          </a:xfrm>
          <a:prstGeom prst="rect">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964" y="5517232"/>
            <a:ext cx="404812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300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Tema de Office">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549</Words>
  <Application>Microsoft Office PowerPoint</Application>
  <PresentationFormat>Presentación en pantalla (4:3)</PresentationFormat>
  <Paragraphs>103</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2_Tema de Office</vt:lpstr>
      <vt:lpstr>Coordinación de Vinculación Laboral</vt:lpstr>
      <vt:lpstr>Presentación de PowerPoint</vt:lpstr>
      <vt:lpstr>Cálculo Nota Final de Titulación</vt:lpstr>
      <vt:lpstr>Presentación de PowerPoint</vt:lpstr>
      <vt:lpstr>Cálculo Nota Final de Titulación</vt:lpstr>
      <vt:lpstr>Cálculo Nota Final de Titulación</vt:lpstr>
      <vt:lpstr>Presentación de PowerPoint</vt:lpstr>
      <vt:lpstr>Cálculo Nota Final de Titulación</vt:lpstr>
      <vt:lpstr>Cálculo Nota Final de Titulación</vt:lpstr>
      <vt:lpstr>Elección Nota Final de Titulación</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Veronica Patiño Sanchez</dc:creator>
  <cp:lastModifiedBy>Veronica Patiño Sanchez</cp:lastModifiedBy>
  <cp:revision>46</cp:revision>
  <dcterms:created xsi:type="dcterms:W3CDTF">2018-03-19T18:15:37Z</dcterms:created>
  <dcterms:modified xsi:type="dcterms:W3CDTF">2018-05-07T14:13:40Z</dcterms:modified>
</cp:coreProperties>
</file>